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fntdata" ContentType="application/x-fontdata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
<Relationships xmlns="http://schemas.openxmlformats.org/package/2006/relationships">
    <Relationship Id="rId1"
                  Type="http://schemas.openxmlformats.org/officeDocument/2006/relationships/extended-properties"
                  Target="docProps/app.xml"/>
    <Relationship Id="rId2" Type="http://schemas.openxmlformats.org/package/2006/relationships/metadata/core-properties"
                  Target="docProps/core.xml"/>
    <Relationship Id="rId3" Type="http://schemas.openxmlformats.org/officeDocument/2006/relationships/officeDocument"
                  Target="ppt/presentation.xml"/>
</Relationships>   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24384000" cy="13716000" type="screen16x9"/>
  <p:notesSz cx="5143500" cy="9144000"/>
  <p:embeddedFontLst>
    <p:embeddedFont>
      <p:font typeface="OPPOSans-H" panose="02010601030101010101" pitchFamily="2" charset="-122"/>
      <p:regular r:id="rId9"/>
    </p:embeddedFont>
    <p:embeddedFont>
      <p:font typeface="OPPOSans-M" panose="02010601030101010101" pitchFamily="2" charset="-122"/>
      <p:regular r:id="rId10"/>
    </p:embeddedFont>
    <p:embeddedFont>
      <p:font typeface="OPPOSans-R" panose="02010601030101010101" pitchFamily="2" charset="-122"/>
      <p:regular r:id="rId11"/>
    </p:embeddedFont>
    <p:embeddedFont>
      <p:font typeface="OPPOSans-B" panose="02010601030101010101" pitchFamily="2" charset="-122"/>
      <p:regular r:id="rId12"/>
    </p:embeddedFont>
    <p:embeddedFont>
      <p:font typeface="SourceHanSansSC-Bold" panose="02010601030101010101" pitchFamily="2" charset="-122"/>
      <p:regular r:id="rId13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13"/>
  </p:normalViewPr>
  <p:slideViewPr>
    <p:cSldViewPr snapToGrid="0" snapToObjects="1">
      <p:cViewPr varScale="1">
        <p:scale>
          <a:sx n="119" d="100"/>
          <a:sy n="119" d="100"/>
        </p:scale>
        <p:origin x="3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  <Relationship Id="rId1" Target="slideMasters/slideMaster1.xml" Type="http://schemas.openxmlformats.org/officeDocument/2006/relationships/slideMaster"/><Relationship Id="rId2" Target="slides/slide1.xml" Type="http://schemas.openxmlformats.org/officeDocument/2006/relationships/slide"/><Relationship Id="rId3" Target="slides/slide2.xml" Type="http://schemas.openxmlformats.org/officeDocument/2006/relationships/slide"/><Relationship Id="rId4" Target="slides/slide3.xml" Type="http://schemas.openxmlformats.org/officeDocument/2006/relationships/slide"/><Relationship Id="rId5" Target="slides/slide4.xml" Type="http://schemas.openxmlformats.org/officeDocument/2006/relationships/slide"/><Relationship Id="rId6" Target="slides/slide5.xml" Type="http://schemas.openxmlformats.org/officeDocument/2006/relationships/slide"/><Relationship Id="rId7" Target="slides/slide6.xml" Type="http://schemas.openxmlformats.org/officeDocument/2006/relationships/slide"/><Relationship Id="rId8" Target="slides/slide7.xml" Type="http://schemas.openxmlformats.org/officeDocument/2006/relationships/slide"/>  <Relationship Id="rId9" Target="fonts/font1.fntdata" Type="http://schemas.openxmlformats.org/officeDocument/2006/relationships/font"/>  <Relationship Id="rId10" Target="fonts/font2.fntdata" Type="http://schemas.openxmlformats.org/officeDocument/2006/relationships/font"/>  <Relationship Id="rId11" Target="fonts/font3.fntdata" Type="http://schemas.openxmlformats.org/officeDocument/2006/relationships/font"/>  <Relationship Id="rId12" Target="fonts/font4.fntdata" Type="http://schemas.openxmlformats.org/officeDocument/2006/relationships/font"/>  <Relationship Id="rId13" Target="fonts/font5.fntdata" Type="http://schemas.openxmlformats.org/officeDocument/2006/relationships/font"/>  <Relationship Id="rId14" Target="presProps.xml" Type="http://schemas.openxmlformats.org/officeDocument/2006/relationships/presProps"/>  <Relationship Id="rId15" Target="viewProps.xml" Type="http://schemas.openxmlformats.org/officeDocument/2006/relationships/viewProps"/>  <Relationship Id="rId16" Target="theme/theme1.xml" Type="http://schemas.openxmlformats.org/officeDocument/2006/relationships/theme"/>  <Relationship Id="rId17" Target="tableStyles.xml" Type="http://schemas.openxmlformats.org/officeDocument/2006/relationships/tableStyles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
<Relationships xmlns="http://schemas.openxmlformats.org/package/2006/relationships">
    <Relationship Id="rId1" Target="../slideMasters/slideMaster1.xml"
                  Type="http://schemas.openxmlformats.org/officeDocument/2006/relationships/slideMaster"/>
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
    <Relationship Id="rId1" Target="../slideLayouts/slideLayout1.xml"
                  Type="http://schemas.openxmlformats.org/officeDocument/2006/relationships/slideLayout"/>
    <Relationship Id="rId2" Target="../theme/theme1.xml"
                  Type="http://schemas.openxmlformats.org/officeDocument/2006/relationships/theme"/>
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1" Type="http://schemas.openxmlformats.org/officeDocument/2006/relationships/image" Target="../media/image1.png"/><Relationship Id="rId103" Type="http://schemas.openxmlformats.org/officeDocument/2006/relationships/image" Target="../media/image21.png"/><Relationship Id="rId107" Type="http://schemas.openxmlformats.org/officeDocument/2006/relationships/image" Target="../media/image20.png"/><Relationship Id="rId108" Type="http://schemas.openxmlformats.org/officeDocument/2006/relationships/image" Target="../media/image24.png"/></Relationships>
</file>

<file path=ppt/slides/_rels/slide2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201" Type="http://schemas.openxmlformats.org/officeDocument/2006/relationships/image" Target="../media/image25.png"/><Relationship Id="rId202" Type="http://schemas.openxmlformats.org/officeDocument/2006/relationships/image" Target="../media/image26.png"/><Relationship Id="rId204" Type="http://schemas.openxmlformats.org/officeDocument/2006/relationships/image" Target="../media/image27.png"/><Relationship Id="rId206" Type="http://schemas.openxmlformats.org/officeDocument/2006/relationships/image" Target="../media/image22.png"/><Relationship Id="rId207" Type="http://schemas.openxmlformats.org/officeDocument/2006/relationships/image" Target="../media/image28.png"/><Relationship Id="rId208" Type="http://schemas.openxmlformats.org/officeDocument/2006/relationships/image" Target="../media/image29.png"/><Relationship Id="rId2010" Type="http://schemas.openxmlformats.org/officeDocument/2006/relationships/image" Target="../media/image28.png"/><Relationship Id="rId2011" Type="http://schemas.openxmlformats.org/officeDocument/2006/relationships/image" Target="../media/image29.png"/><Relationship Id="rId2014" Type="http://schemas.openxmlformats.org/officeDocument/2006/relationships/image" Target="../media/image28.png"/><Relationship Id="rId2015" Type="http://schemas.openxmlformats.org/officeDocument/2006/relationships/image" Target="../media/image29.png"/><Relationship Id="rId2017" Type="http://schemas.openxmlformats.org/officeDocument/2006/relationships/image" Target="../media/image28.png"/><Relationship Id="rId2018" Type="http://schemas.openxmlformats.org/officeDocument/2006/relationships/image" Target="../media/image29.png"/></Relationships>
</file>

<file path=ppt/slides/_rels/slide3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301" Type="http://schemas.openxmlformats.org/officeDocument/2006/relationships/image" Target="../media/image30.png"/><Relationship Id="rId302" Type="http://schemas.openxmlformats.org/officeDocument/2006/relationships/image" Target="../media/image12.png"/><Relationship Id="rId306" Type="http://schemas.openxmlformats.org/officeDocument/2006/relationships/image" Target="../media/image10.png"/><Relationship Id="rId308" Type="http://schemas.openxmlformats.org/officeDocument/2006/relationships/image" Target="../media/image11.png"/><Relationship Id="rId309" Type="http://schemas.openxmlformats.org/officeDocument/2006/relationships/image" Target="../media/image31.png"/><Relationship Id="rId3010" Type="http://schemas.openxmlformats.org/officeDocument/2006/relationships/image" Target="../media/image9.png"/><Relationship Id="rId3013" Type="http://schemas.openxmlformats.org/officeDocument/2006/relationships/image" Target="../media/image9.png"/><Relationship Id="rId3015" Type="http://schemas.openxmlformats.org/officeDocument/2006/relationships/image" Target="../media/image9.png"/><Relationship Id="rId3017" Type="http://schemas.openxmlformats.org/officeDocument/2006/relationships/image" Target="../media/image20.png"/><Relationship Id="rId3018" Type="http://schemas.openxmlformats.org/officeDocument/2006/relationships/image" Target="../media/image32.png"/><Relationship Id="rId3019" Type="http://schemas.openxmlformats.org/officeDocument/2006/relationships/image" Target="../media/image9.png"/></Relationships>
</file>

<file path=ppt/slides/_rels/slide4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401" Type="http://schemas.openxmlformats.org/officeDocument/2006/relationships/image" Target="../media/image33.png"/><Relationship Id="rId404" Type="http://schemas.openxmlformats.org/officeDocument/2006/relationships/image" Target="../media/image34.png"/><Relationship Id="rId405" Type="http://schemas.openxmlformats.org/officeDocument/2006/relationships/image" Target="../media/image16.png"/><Relationship Id="rId406" Type="http://schemas.openxmlformats.org/officeDocument/2006/relationships/image" Target="../media/image23.png"/><Relationship Id="rId407" Type="http://schemas.openxmlformats.org/officeDocument/2006/relationships/image" Target="../media/image8.png"/><Relationship Id="rId408" Type="http://schemas.openxmlformats.org/officeDocument/2006/relationships/image" Target="../media/image9.png"/><Relationship Id="rId4010" Type="http://schemas.openxmlformats.org/officeDocument/2006/relationships/image" Target="../media/image9.png"/><Relationship Id="rId4014" Type="http://schemas.openxmlformats.org/officeDocument/2006/relationships/image" Target="../media/image13.png"/><Relationship Id="rId4015" Type="http://schemas.openxmlformats.org/officeDocument/2006/relationships/image" Target="../media/image14.png"/></Relationships>
</file>

<file path=ppt/slides/_rels/slide5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501" Type="http://schemas.openxmlformats.org/officeDocument/2006/relationships/image" Target="../media/image35.png"/><Relationship Id="rId502" Type="http://schemas.openxmlformats.org/officeDocument/2006/relationships/image" Target="../media/image20.png"/><Relationship Id="rId504" Type="http://schemas.openxmlformats.org/officeDocument/2006/relationships/image" Target="../media/image6.png"/><Relationship Id="rId505" Type="http://schemas.openxmlformats.org/officeDocument/2006/relationships/image" Target="../media/image2.png"/><Relationship Id="rId506" Type="http://schemas.openxmlformats.org/officeDocument/2006/relationships/image" Target="../media/image8.png"/><Relationship Id="rId507" Type="http://schemas.openxmlformats.org/officeDocument/2006/relationships/image" Target="../media/image9.png"/><Relationship Id="rId5010" Type="http://schemas.openxmlformats.org/officeDocument/2006/relationships/image" Target="../media/image9.png"/><Relationship Id="rId5012" Type="http://schemas.openxmlformats.org/officeDocument/2006/relationships/image" Target="../media/image12.png"/><Relationship Id="rId5013" Type="http://schemas.openxmlformats.org/officeDocument/2006/relationships/image" Target="../media/image3.png"/><Relationship Id="rId5016" Type="http://schemas.openxmlformats.org/officeDocument/2006/relationships/image" Target="../media/image13.png"/><Relationship Id="rId5017" Type="http://schemas.openxmlformats.org/officeDocument/2006/relationships/image" Target="../media/image14.png"/></Relationships>
</file>

<file path=ppt/slides/_rels/slide6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601" Type="http://schemas.openxmlformats.org/officeDocument/2006/relationships/image" Target="../media/image15.png"/><Relationship Id="rId603" Type="http://schemas.openxmlformats.org/officeDocument/2006/relationships/image" Target="../media/image20.png"/><Relationship Id="rId604" Type="http://schemas.openxmlformats.org/officeDocument/2006/relationships/image" Target="../media/image6.png"/><Relationship Id="rId606" Type="http://schemas.openxmlformats.org/officeDocument/2006/relationships/image" Target="../media/image4.png"/><Relationship Id="rId607" Type="http://schemas.openxmlformats.org/officeDocument/2006/relationships/image" Target="../media/image8.png"/><Relationship Id="rId608" Type="http://schemas.openxmlformats.org/officeDocument/2006/relationships/image" Target="../media/image9.png"/><Relationship Id="rId6011" Type="http://schemas.openxmlformats.org/officeDocument/2006/relationships/image" Target="../media/image5.png"/><Relationship Id="rId6014" Type="http://schemas.openxmlformats.org/officeDocument/2006/relationships/image" Target="../media/image13.png"/><Relationship Id="rId6015" Type="http://schemas.openxmlformats.org/officeDocument/2006/relationships/image" Target="../media/image14.png"/></Relationships>
</file>

<file path=ppt/slides/_rels/slide7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701" Type="http://schemas.openxmlformats.org/officeDocument/2006/relationships/image" Target="../media/image1.png"/><Relationship Id="rId702" Type="http://schemas.openxmlformats.org/officeDocument/2006/relationships/image" Target="../media/image17.png"/><Relationship Id="rId703" Type="http://schemas.openxmlformats.org/officeDocument/2006/relationships/image" Target="../media/image18.png"/><Relationship Id="rId705" Type="http://schemas.openxmlformats.org/officeDocument/2006/relationships/image" Target="../media/image20.png"/><Relationship Id="rId706" Type="http://schemas.openxmlformats.org/officeDocument/2006/relationships/image" Target="../media/image19.png"/><Relationship Id="rId7010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0E0F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image 101"/>
          <p:cNvPicPr>
            <a:picLocks noChangeAspect="1"/>
          </p:cNvPicPr>
          <p:nvPr/>
        </p:nvPicPr>
        <p:blipFill>
          <a:blip r:embed="rId101">
                </a:blip>
          <a:srcRect/>
          <a:stretch>
            <a:fillRect/>
          </a:stretch>
        </p:blipFill>
        <p:spPr>
          <a:xfrm rot="0" flipV="0" flipH="0">
            <a:off x="-12700" y="3708400"/>
            <a:ext cx="24409400" cy="5727700"/>
          </a:xfrm>
          <a:prstGeom prst="rect">
            <a:avLst/>
          </a:prstGeom>
        </p:spPr>
      </p:pic>
      <p:sp>
        <p:nvSpPr>
          <p:cNvPr id="102" name="Object 102"/>
          <p:cNvSpPr txBox="1"/>
          <p:nvPr/>
        </p:nvSpPr>
        <p:spPr>
          <a:xfrm>
            <a:off x="1925355" y="4555870"/>
            <a:ext cx="5572530" cy="7112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4600" i="0" b="1" dirty="0" smtClean="0" lang="zh-CN">
                <a:solidFill>
                  <a:srgbClr val="FFFFFF"/>
                </a:solidFill>
                <a:latin typeface="OPPOSans-H"/>
                <a:ea typeface="OPPOSans-H"/>
              </a:rPr>
              <a:t>SHORT VIDEO </a:t>
            </a:r>
            <a:endParaRPr lang="zh-CN" altLang="en-US"/>
          </a:p>
        </p:txBody>
      </p:sp>
      <p:pic>
        <p:nvPicPr>
          <p:cNvPr id="103" name="image 103"/>
          <p:cNvPicPr>
            <a:picLocks noChangeAspect="1"/>
          </p:cNvPicPr>
          <p:nvPr/>
        </p:nvPicPr>
        <p:blipFill>
          <a:blip r:embed="rId103">
                </a:blip>
          <a:srcRect/>
          <a:stretch>
            <a:fillRect/>
          </a:stretch>
        </p:blipFill>
        <p:spPr>
          <a:xfrm rot="0" flipV="0" flipH="0">
            <a:off x="2048793" y="5446700"/>
            <a:ext cx="5368862" cy="83387"/>
          </a:xfrm>
          <a:prstGeom prst="rect">
            <a:avLst/>
          </a:prstGeom>
        </p:spPr>
      </p:pic>
      <p:sp>
        <p:nvSpPr>
          <p:cNvPr id="104" name="Object 104"/>
          <p:cNvSpPr txBox="1"/>
          <p:nvPr/>
        </p:nvSpPr>
        <p:spPr>
          <a:xfrm>
            <a:off x="1929979" y="5614397"/>
            <a:ext cx="6470314" cy="6223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4100" i="0" b="1" dirty="0" smtClean="0" lang="zh-CN">
                <a:solidFill>
                  <a:srgbClr val="2DE48C"/>
                </a:solidFill>
                <a:latin typeface="OPPOSans-H"/>
                <a:ea typeface="OPPOSans-H"/>
              </a:rPr>
              <a:t>SUMMARY REPORT</a:t>
            </a:r>
            <a:endParaRPr lang="zh-CN" altLang="en-US"/>
          </a:p>
        </p:txBody>
      </p:sp>
      <p:sp>
        <p:nvSpPr>
          <p:cNvPr id="105" name="Object 105"/>
          <p:cNvSpPr txBox="1"/>
          <p:nvPr/>
        </p:nvSpPr>
        <p:spPr>
          <a:xfrm>
            <a:off x="9203143" y="7216403"/>
            <a:ext cx="14894133" cy="14986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ctr">
              <a:lnSpc>
                <a:spcPct val="100000"/>
              </a:lnSpc>
            </a:pPr>
            <a:r>
              <a:rPr sz="9800" i="0" b="1" dirty="0" smtClean="0" lang="zh-CN">
                <a:solidFill>
                  <a:srgbClr val="FFFFFF"/>
                </a:solidFill>
                <a:latin typeface="OPPOSans-M"/>
                <a:ea typeface="OPPOSans-M"/>
              </a:rPr>
              <a:t>竞 / 品 / 总 / 结 / 报 / 告</a:t>
            </a:r>
            <a:endParaRPr lang="zh-CN" altLang="en-US"/>
          </a:p>
        </p:txBody>
      </p:sp>
      <p:sp>
        <p:nvSpPr>
          <p:cNvPr id="106" name="Object 106"/>
          <p:cNvSpPr txBox="1"/>
          <p:nvPr/>
        </p:nvSpPr>
        <p:spPr>
          <a:xfrm>
            <a:off x="787400" y="10732080"/>
            <a:ext cx="9865953" cy="23876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15669" i="0" b="1" dirty="0" smtClean="0" lang="zh-CN">
                <a:solidFill>
                  <a:srgbClr val="272A3D"/>
                </a:solidFill>
                <a:latin typeface="OPPOSans-H"/>
                <a:ea typeface="OPPOSans-H"/>
              </a:rPr>
              <a:t>REPORT</a:t>
            </a:r>
            <a:endParaRPr lang="zh-CN" altLang="en-US"/>
          </a:p>
        </p:txBody>
      </p:sp>
      <p:pic>
        <p:nvPicPr>
          <p:cNvPr id="107" name="image 107"/>
          <p:cNvPicPr>
            <a:picLocks noChangeAspect="1"/>
          </p:cNvPicPr>
          <p:nvPr/>
        </p:nvPicPr>
        <p:blipFill>
          <a:blip r:embed="rId107">
                </a:blip>
          <a:srcRect/>
          <a:stretch>
            <a:fillRect/>
          </a:stretch>
        </p:blipFill>
        <p:spPr>
          <a:xfrm rot="0" flipV="0" flipH="0">
            <a:off x="0" y="2082800"/>
            <a:ext cx="4711700" cy="9563100"/>
          </a:xfrm>
          <a:prstGeom prst="rect">
            <a:avLst/>
          </a:prstGeom>
        </p:spPr>
      </p:pic>
      <p:pic>
        <p:nvPicPr>
          <p:cNvPr id="108" name="image 108"/>
          <p:cNvPicPr>
            <a:picLocks noChangeAspect="1"/>
          </p:cNvPicPr>
          <p:nvPr/>
        </p:nvPicPr>
        <p:blipFill>
          <a:blip r:embed="rId108">
                </a:blip>
          <a:srcRect/>
          <a:stretch>
            <a:fillRect/>
          </a:stretch>
        </p:blipFill>
        <p:spPr>
          <a:xfrm rot="0" flipV="0" flipH="0">
            <a:off x="889000" y="876300"/>
            <a:ext cx="3733800" cy="508000"/>
          </a:xfrm>
          <a:prstGeom prst="rect">
            <a:avLst/>
          </a:prstGeom>
        </p:spPr>
      </p:pic>
      <p:sp>
        <p:nvSpPr>
          <p:cNvPr id="109" name="Object 109"/>
          <p:cNvSpPr txBox="1"/>
          <p:nvPr/>
        </p:nvSpPr>
        <p:spPr>
          <a:xfrm>
            <a:off x="19671249" y="12190417"/>
            <a:ext cx="4248156" cy="4572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3000" i="0" b="1" dirty="0" smtClean="0" lang="zh-CN">
                <a:solidFill>
                  <a:srgbClr val="FFFFFF"/>
                </a:solidFill>
                <a:latin typeface="OPPOSans-M"/>
                <a:ea typeface="OPPOSans-M"/>
              </a:rPr>
              <a:t>高小定  2020.06.12</a:t>
            </a:r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0E0F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image 201"/>
          <p:cNvPicPr>
            <a:picLocks noChangeAspect="1"/>
          </p:cNvPicPr>
          <p:nvPr/>
        </p:nvPicPr>
        <p:blipFill>
          <a:blip r:embed="rId201">
                </a:blip>
          <a:srcRect/>
          <a:stretch>
            <a:fillRect/>
          </a:stretch>
        </p:blipFill>
        <p:spPr>
          <a:xfrm rot="0" flipV="0" flipH="0">
            <a:off x="10718800" y="12776200"/>
            <a:ext cx="7023100" cy="114300"/>
          </a:xfrm>
          <a:prstGeom prst="rect">
            <a:avLst/>
          </a:prstGeom>
        </p:spPr>
      </p:pic>
      <p:pic>
        <p:nvPicPr>
          <p:cNvPr id="202" name="image 202"/>
          <p:cNvPicPr>
            <a:picLocks noChangeAspect="1"/>
          </p:cNvPicPr>
          <p:nvPr/>
        </p:nvPicPr>
        <p:blipFill>
          <a:blip r:embed="rId202">
                </a:blip>
          <a:srcRect/>
          <a:stretch>
            <a:fillRect/>
          </a:stretch>
        </p:blipFill>
        <p:spPr>
          <a:xfrm rot="0" flipV="0" flipH="0">
            <a:off x="21869400" y="12776200"/>
            <a:ext cx="1816100" cy="114300"/>
          </a:xfrm>
          <a:prstGeom prst="rect">
            <a:avLst/>
          </a:prstGeom>
        </p:spPr>
      </p:pic>
      <p:sp>
        <p:nvSpPr>
          <p:cNvPr id="203" name="Object 203"/>
          <p:cNvSpPr txBox="1"/>
          <p:nvPr/>
        </p:nvSpPr>
        <p:spPr>
          <a:xfrm>
            <a:off x="17743679" y="12560300"/>
            <a:ext cx="4165600" cy="4191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ctr">
              <a:lnSpc>
                <a:spcPct val="100000"/>
              </a:lnSpc>
            </a:pPr>
            <a:r>
              <a:rPr sz="2760" i="0" b="0" dirty="0" smtClean="0" lang="zh-CN">
                <a:solidFill>
                  <a:srgbClr val="FFFFFF"/>
                </a:solidFill>
                <a:latin typeface="OPPOSans-R"/>
                <a:ea typeface="OPPOSans-R"/>
              </a:rPr>
              <a:t>竞 / 品 / 总 / 结 / 报 / 告</a:t>
            </a:r>
            <a:endParaRPr lang="zh-CN" altLang="en-US"/>
          </a:p>
        </p:txBody>
      </p:sp>
      <p:pic>
        <p:nvPicPr>
          <p:cNvPr id="204" name="image 204"/>
          <p:cNvPicPr>
            <a:picLocks noChangeAspect="1"/>
          </p:cNvPicPr>
          <p:nvPr/>
        </p:nvPicPr>
        <p:blipFill>
          <a:blip r:embed="rId204">
                </a:blip>
          <a:srcRect/>
          <a:stretch>
            <a:fillRect/>
          </a:stretch>
        </p:blipFill>
        <p:spPr>
          <a:xfrm rot="0" flipV="0" flipH="0">
            <a:off x="1130300" y="2222500"/>
            <a:ext cx="4508500" cy="165100"/>
          </a:xfrm>
          <a:prstGeom prst="rect">
            <a:avLst/>
          </a:prstGeom>
        </p:spPr>
      </p:pic>
      <p:sp>
        <p:nvSpPr>
          <p:cNvPr id="205" name="Object 205"/>
          <p:cNvSpPr txBox="1"/>
          <p:nvPr/>
        </p:nvSpPr>
        <p:spPr>
          <a:xfrm>
            <a:off x="3262153" y="1536700"/>
            <a:ext cx="2670530" cy="4699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3160" i="0" b="1" dirty="0" smtClean="0" lang="zh-CN">
                <a:solidFill>
                  <a:srgbClr val="FFFFFF"/>
                </a:solidFill>
                <a:latin typeface="OPPOSans-M"/>
                <a:ea typeface="OPPOSans-M"/>
              </a:rPr>
              <a:t>CONTENST</a:t>
            </a:r>
            <a:endParaRPr lang="zh-CN" altLang="en-US"/>
          </a:p>
        </p:txBody>
      </p:sp>
      <p:pic>
        <p:nvPicPr>
          <p:cNvPr id="206" name="image 206"/>
          <p:cNvPicPr>
            <a:picLocks noChangeAspect="1"/>
          </p:cNvPicPr>
          <p:nvPr/>
        </p:nvPicPr>
        <p:blipFill>
          <a:blip r:embed="rId206">
                </a:blip>
          <a:srcRect/>
          <a:stretch>
            <a:fillRect/>
          </a:stretch>
        </p:blipFill>
        <p:spPr>
          <a:xfrm rot="0" flipV="0" flipH="0">
            <a:off x="19672300" y="2082800"/>
            <a:ext cx="4711700" cy="9563100"/>
          </a:xfrm>
          <a:prstGeom prst="rect">
            <a:avLst/>
          </a:prstGeom>
        </p:spPr>
      </p:pic>
      <p:pic>
        <p:nvPicPr>
          <p:cNvPr id="207" name="image 207"/>
          <p:cNvPicPr>
            <a:picLocks noChangeAspect="1"/>
          </p:cNvPicPr>
          <p:nvPr/>
        </p:nvPicPr>
        <p:blipFill>
          <a:blip r:embed="rId207">
                </a:blip>
          <a:srcRect/>
          <a:stretch>
            <a:fillRect/>
          </a:stretch>
        </p:blipFill>
        <p:spPr>
          <a:xfrm rot="0" flipV="0" flipH="0">
            <a:off x="2753011" y="4429297"/>
            <a:ext cx="3423488" cy="3423488"/>
          </a:xfrm>
          <a:prstGeom prst="rect">
            <a:avLst/>
          </a:prstGeom>
        </p:spPr>
      </p:pic>
      <p:pic>
        <p:nvPicPr>
          <p:cNvPr id="208" name="image 208"/>
          <p:cNvPicPr>
            <a:picLocks noChangeAspect="1"/>
          </p:cNvPicPr>
          <p:nvPr/>
        </p:nvPicPr>
        <p:blipFill>
          <a:blip r:embed="rId208">
                </a:blip>
          <a:srcRect/>
          <a:stretch>
            <a:fillRect/>
          </a:stretch>
        </p:blipFill>
        <p:spPr>
          <a:xfrm rot="0" flipV="0" flipH="0">
            <a:off x="2790622" y="4466909"/>
            <a:ext cx="3348265" cy="3348265"/>
          </a:xfrm>
          <a:prstGeom prst="rect">
            <a:avLst/>
          </a:prstGeom>
        </p:spPr>
      </p:pic>
      <p:sp>
        <p:nvSpPr>
          <p:cNvPr id="209" name="Object 209"/>
          <p:cNvSpPr txBox="1"/>
          <p:nvPr/>
        </p:nvSpPr>
        <p:spPr>
          <a:xfrm>
            <a:off x="3799424" y="5105320"/>
            <a:ext cx="1382334" cy="19177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12540" i="0" b="1" dirty="0" smtClean="0" lang="zh-CN">
                <a:solidFill>
                  <a:srgbClr val="2DE48C"/>
                </a:solidFill>
                <a:latin typeface="OPPOSans-H"/>
                <a:ea typeface="OPPOSans-H"/>
              </a:rPr>
              <a:t>1</a:t>
            </a:r>
            <a:endParaRPr lang="zh-CN" altLang="en-US"/>
          </a:p>
        </p:txBody>
      </p:sp>
      <p:pic>
        <p:nvPicPr>
          <p:cNvPr id="2010" name="image 2010"/>
          <p:cNvPicPr>
            <a:picLocks noChangeAspect="1"/>
          </p:cNvPicPr>
          <p:nvPr/>
        </p:nvPicPr>
        <p:blipFill>
          <a:blip r:embed="rId2010">
                </a:blip>
          <a:srcRect/>
          <a:stretch>
            <a:fillRect/>
          </a:stretch>
        </p:blipFill>
        <p:spPr>
          <a:xfrm rot="0" flipV="0" flipH="0">
            <a:off x="7961808" y="4429297"/>
            <a:ext cx="3423488" cy="3423488"/>
          </a:xfrm>
          <a:prstGeom prst="rect">
            <a:avLst/>
          </a:prstGeom>
        </p:spPr>
      </p:pic>
      <p:pic>
        <p:nvPicPr>
          <p:cNvPr id="2011" name="image 2011"/>
          <p:cNvPicPr>
            <a:picLocks noChangeAspect="1"/>
          </p:cNvPicPr>
          <p:nvPr/>
        </p:nvPicPr>
        <p:blipFill>
          <a:blip r:embed="rId2011">
                </a:blip>
          <a:srcRect/>
          <a:stretch>
            <a:fillRect/>
          </a:stretch>
        </p:blipFill>
        <p:spPr>
          <a:xfrm rot="0" flipV="0" flipH="0">
            <a:off x="7999419" y="4466909"/>
            <a:ext cx="3348265" cy="3348265"/>
          </a:xfrm>
          <a:prstGeom prst="rect">
            <a:avLst/>
          </a:prstGeom>
        </p:spPr>
      </p:pic>
      <p:sp>
        <p:nvSpPr>
          <p:cNvPr id="2012" name="Object 2012"/>
          <p:cNvSpPr txBox="1"/>
          <p:nvPr/>
        </p:nvSpPr>
        <p:spPr>
          <a:xfrm>
            <a:off x="8104636" y="8519140"/>
            <a:ext cx="3160522" cy="14605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ctr">
              <a:lnSpc>
                <a:spcPct val="100000"/>
              </a:lnSpc>
            </a:pPr>
            <a:r>
              <a:rPr sz="4800" i="0" b="0" dirty="0" smtClean="0" lang="zh-CN">
                <a:solidFill>
                  <a:srgbClr val="FFFFFF"/>
                </a:solidFill>
                <a:latin typeface="OPPOSans-R"/>
                <a:ea typeface="OPPOSans-R"/>
              </a:rPr>
              <a:t>竞品点赞数据对比</a:t>
            </a:r>
            <a:endParaRPr lang="zh-CN" altLang="en-US"/>
          </a:p>
        </p:txBody>
      </p:sp>
      <p:sp>
        <p:nvSpPr>
          <p:cNvPr id="2013" name="Object 2013"/>
          <p:cNvSpPr txBox="1"/>
          <p:nvPr/>
        </p:nvSpPr>
        <p:spPr>
          <a:xfrm>
            <a:off x="9026590" y="5105757"/>
            <a:ext cx="1344723" cy="19177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12550" i="0" b="1" dirty="0" smtClean="0" lang="zh-CN">
                <a:solidFill>
                  <a:srgbClr val="2DE48C"/>
                </a:solidFill>
                <a:latin typeface="OPPOSans-H"/>
                <a:ea typeface="OPPOSans-H"/>
              </a:rPr>
              <a:t>2</a:t>
            </a:r>
            <a:endParaRPr lang="zh-CN" altLang="en-US"/>
          </a:p>
        </p:txBody>
      </p:sp>
      <p:pic>
        <p:nvPicPr>
          <p:cNvPr id="2014" name="image 2014"/>
          <p:cNvPicPr>
            <a:picLocks noChangeAspect="1"/>
          </p:cNvPicPr>
          <p:nvPr/>
        </p:nvPicPr>
        <p:blipFill>
          <a:blip r:embed="rId2014">
                </a:blip>
          <a:srcRect/>
          <a:stretch>
            <a:fillRect/>
          </a:stretch>
        </p:blipFill>
        <p:spPr>
          <a:xfrm rot="0" flipV="0" flipH="0">
            <a:off x="13192853" y="4445353"/>
            <a:ext cx="3423488" cy="3423488"/>
          </a:xfrm>
          <a:prstGeom prst="rect">
            <a:avLst/>
          </a:prstGeom>
        </p:spPr>
      </p:pic>
      <p:pic>
        <p:nvPicPr>
          <p:cNvPr id="2015" name="image 2015"/>
          <p:cNvPicPr>
            <a:picLocks noChangeAspect="1"/>
          </p:cNvPicPr>
          <p:nvPr/>
        </p:nvPicPr>
        <p:blipFill>
          <a:blip r:embed="rId2015">
                </a:blip>
          <a:srcRect/>
          <a:stretch>
            <a:fillRect/>
          </a:stretch>
        </p:blipFill>
        <p:spPr>
          <a:xfrm rot="0" flipV="0" flipH="0">
            <a:off x="13230464" y="4482964"/>
            <a:ext cx="3348265" cy="3348265"/>
          </a:xfrm>
          <a:prstGeom prst="rect">
            <a:avLst/>
          </a:prstGeom>
        </p:spPr>
      </p:pic>
      <p:sp>
        <p:nvSpPr>
          <p:cNvPr id="2016" name="Object 2016"/>
          <p:cNvSpPr txBox="1"/>
          <p:nvPr/>
        </p:nvSpPr>
        <p:spPr>
          <a:xfrm>
            <a:off x="14251367" y="5121812"/>
            <a:ext cx="1357260" cy="19177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12540" i="0" b="1" dirty="0" smtClean="0" lang="zh-CN">
                <a:solidFill>
                  <a:srgbClr val="2DE48C"/>
                </a:solidFill>
                <a:latin typeface="OPPOSans-H"/>
                <a:ea typeface="OPPOSans-H"/>
              </a:rPr>
              <a:t>3</a:t>
            </a:r>
            <a:endParaRPr lang="zh-CN" altLang="en-US"/>
          </a:p>
        </p:txBody>
      </p:sp>
      <p:pic>
        <p:nvPicPr>
          <p:cNvPr id="2017" name="image 2017"/>
          <p:cNvPicPr>
            <a:picLocks noChangeAspect="1"/>
          </p:cNvPicPr>
          <p:nvPr/>
        </p:nvPicPr>
        <p:blipFill>
          <a:blip r:embed="rId2017">
                </a:blip>
          <a:srcRect/>
          <a:stretch>
            <a:fillRect/>
          </a:stretch>
        </p:blipFill>
        <p:spPr>
          <a:xfrm rot="0" flipV="0" flipH="0">
            <a:off x="18438261" y="4445353"/>
            <a:ext cx="3423488" cy="3423488"/>
          </a:xfrm>
          <a:prstGeom prst="rect">
            <a:avLst/>
          </a:prstGeom>
        </p:spPr>
      </p:pic>
      <p:pic>
        <p:nvPicPr>
          <p:cNvPr id="2018" name="image 2018"/>
          <p:cNvPicPr>
            <a:picLocks noChangeAspect="1"/>
          </p:cNvPicPr>
          <p:nvPr/>
        </p:nvPicPr>
        <p:blipFill>
          <a:blip r:embed="rId2018">
                </a:blip>
          <a:srcRect/>
          <a:stretch>
            <a:fillRect/>
          </a:stretch>
        </p:blipFill>
        <p:spPr>
          <a:xfrm rot="0" flipV="0" flipH="0">
            <a:off x="18475872" y="4482964"/>
            <a:ext cx="3348265" cy="3348265"/>
          </a:xfrm>
          <a:prstGeom prst="rect">
            <a:avLst/>
          </a:prstGeom>
        </p:spPr>
      </p:pic>
      <p:sp>
        <p:nvSpPr>
          <p:cNvPr id="2019" name="Object 2019"/>
          <p:cNvSpPr txBox="1"/>
          <p:nvPr/>
        </p:nvSpPr>
        <p:spPr>
          <a:xfrm>
            <a:off x="2125794" y="8519140"/>
            <a:ext cx="4677920" cy="7239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ctr">
              <a:lnSpc>
                <a:spcPct val="100000"/>
              </a:lnSpc>
            </a:pPr>
            <a:r>
              <a:rPr sz="4800" i="0" b="0" dirty="0" smtClean="0" lang="zh-CN">
                <a:solidFill>
                  <a:srgbClr val="FFFFFF"/>
                </a:solidFill>
                <a:latin typeface="OPPOSans-R"/>
                <a:ea typeface="OPPOSans-R"/>
              </a:rPr>
              <a:t>竞品基本信息</a:t>
            </a:r>
            <a:endParaRPr lang="zh-CN" altLang="en-US"/>
          </a:p>
        </p:txBody>
      </p:sp>
      <p:sp>
        <p:nvSpPr>
          <p:cNvPr id="2020" name="Object 2020"/>
          <p:cNvSpPr txBox="1"/>
          <p:nvPr/>
        </p:nvSpPr>
        <p:spPr>
          <a:xfrm>
            <a:off x="19503043" y="5105963"/>
            <a:ext cx="1344723" cy="19177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12550" i="0" b="1" dirty="0" smtClean="0" lang="zh-CN">
                <a:solidFill>
                  <a:srgbClr val="2DE48C"/>
                </a:solidFill>
                <a:latin typeface="OPPOSans-H"/>
                <a:ea typeface="OPPOSans-H"/>
              </a:rPr>
              <a:t>4</a:t>
            </a:r>
            <a:endParaRPr lang="zh-CN" altLang="en-US"/>
          </a:p>
        </p:txBody>
      </p:sp>
      <p:sp>
        <p:nvSpPr>
          <p:cNvPr id="2021" name="Object 2021"/>
          <p:cNvSpPr txBox="1"/>
          <p:nvPr/>
        </p:nvSpPr>
        <p:spPr>
          <a:xfrm>
            <a:off x="18041805" y="8519140"/>
            <a:ext cx="4216400" cy="14605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ctr">
              <a:lnSpc>
                <a:spcPct val="100000"/>
              </a:lnSpc>
            </a:pPr>
            <a:r>
              <a:rPr sz="4800" i="0" b="0" dirty="0" smtClean="0" lang="zh-CN">
                <a:solidFill>
                  <a:srgbClr val="FFFFFF"/>
                </a:solidFill>
                <a:latin typeface="OPPOSans-R"/>
                <a:ea typeface="OPPOSans-R"/>
              </a:rPr>
              <a:t>不同内容分用户阅读深度</a:t>
            </a:r>
            <a:endParaRPr lang="zh-CN" altLang="en-US"/>
          </a:p>
        </p:txBody>
      </p:sp>
      <p:sp>
        <p:nvSpPr>
          <p:cNvPr id="2022" name="Object 2022"/>
          <p:cNvSpPr txBox="1"/>
          <p:nvPr/>
        </p:nvSpPr>
        <p:spPr>
          <a:xfrm>
            <a:off x="1016059" y="964691"/>
            <a:ext cx="2565400" cy="10795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7150" i="0" b="1" dirty="0" smtClean="0" lang="zh-CN">
                <a:solidFill>
                  <a:srgbClr val="FFFFFF"/>
                </a:solidFill>
                <a:latin typeface="OPPOSans-M"/>
                <a:ea typeface="OPPOSans-M"/>
              </a:rPr>
              <a:t>目 录</a:t>
            </a:r>
            <a:endParaRPr lang="zh-CN" altLang="en-US"/>
          </a:p>
        </p:txBody>
      </p:sp>
      <p:sp>
        <p:nvSpPr>
          <p:cNvPr id="2023" name="Object 2023"/>
          <p:cNvSpPr txBox="1"/>
          <p:nvPr/>
        </p:nvSpPr>
        <p:spPr>
          <a:xfrm>
            <a:off x="13408950" y="8519140"/>
            <a:ext cx="2991294" cy="14605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ctr">
              <a:lnSpc>
                <a:spcPct val="100000"/>
              </a:lnSpc>
            </a:pPr>
            <a:r>
              <a:rPr sz="4800" i="0" b="0" dirty="0" smtClean="0" lang="zh-CN">
                <a:solidFill>
                  <a:srgbClr val="FFFFFF"/>
                </a:solidFill>
                <a:latin typeface="OPPOSans-R"/>
                <a:ea typeface="OPPOSans-R"/>
              </a:rPr>
              <a:t>竞品播放增量对比</a:t>
            </a:r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0E0F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image 301"/>
          <p:cNvPicPr>
            <a:picLocks noChangeAspect="1"/>
          </p:cNvPicPr>
          <p:nvPr/>
        </p:nvPicPr>
        <p:blipFill>
          <a:blip r:embed="rId301">
                </a:blip>
          <a:srcRect/>
          <a:stretch>
            <a:fillRect/>
          </a:stretch>
        </p:blipFill>
        <p:spPr>
          <a:xfrm rot="0" flipV="0" flipH="0">
            <a:off x="0" y="3952074"/>
            <a:ext cx="24384000" cy="9763925"/>
          </a:xfrm>
          <a:prstGeom prst="rect">
            <a:avLst/>
          </a:prstGeom>
        </p:spPr>
      </p:pic>
      <p:pic>
        <p:nvPicPr>
          <p:cNvPr id="302" name="image 302"/>
          <p:cNvPicPr>
            <a:picLocks noChangeAspect="1"/>
          </p:cNvPicPr>
          <p:nvPr/>
        </p:nvPicPr>
        <p:blipFill>
          <a:blip r:embed="rId302">
            <a:alphaModFix amt="20000"/>
          </a:blip>
          <a:srcRect/>
          <a:stretch>
            <a:fillRect/>
          </a:stretch>
        </p:blipFill>
        <p:spPr>
          <a:xfrm rot="5400000" flipV="0" flipH="0">
            <a:off x="9587821" y="2093899"/>
            <a:ext cx="2444750" cy="38100"/>
          </a:xfrm>
          <a:prstGeom prst="rect">
            <a:avLst/>
          </a:prstGeom>
        </p:spPr>
      </p:pic>
      <p:sp>
        <p:nvSpPr>
          <p:cNvPr id="303" name="Object 303"/>
          <p:cNvSpPr txBox="1"/>
          <p:nvPr/>
        </p:nvSpPr>
        <p:spPr>
          <a:xfrm>
            <a:off x="1042274" y="663639"/>
            <a:ext cx="6578607" cy="8509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5590" i="0" b="1" dirty="0" smtClean="0" lang="zh-CN">
                <a:solidFill>
                  <a:srgbClr val="FFFFFF"/>
                </a:solidFill>
                <a:latin typeface="OPPOSans-H"/>
                <a:ea typeface="OPPOSans-H"/>
              </a:rPr>
              <a:t>SHORT VIDEO</a:t>
            </a:r>
            <a:endParaRPr lang="zh-CN" altLang="en-US"/>
          </a:p>
        </p:txBody>
      </p:sp>
      <p:sp>
        <p:nvSpPr>
          <p:cNvPr id="304" name="Object 304"/>
          <p:cNvSpPr txBox="1"/>
          <p:nvPr/>
        </p:nvSpPr>
        <p:spPr>
          <a:xfrm>
            <a:off x="1042274" y="1514539"/>
            <a:ext cx="5435456" cy="5461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8333"/>
              </a:lnSpc>
            </a:pPr>
            <a:r>
              <a:rPr sz="3260" i="0" b="0" dirty="0" smtClean="0" lang="zh-CN">
                <a:solidFill>
                  <a:srgbClr val="2DE48C"/>
                </a:solidFill>
                <a:latin typeface="OPPOSans-H"/>
                <a:ea typeface="OPPOSans-H"/>
              </a:rPr>
              <a:t>SUMMARY REPORT</a:t>
            </a:r>
            <a:endParaRPr lang="zh-CN" altLang="en-US"/>
          </a:p>
        </p:txBody>
      </p:sp>
      <p:sp>
        <p:nvSpPr>
          <p:cNvPr id="305" name="Object 305"/>
          <p:cNvSpPr txBox="1"/>
          <p:nvPr/>
        </p:nvSpPr>
        <p:spPr>
          <a:xfrm>
            <a:off x="1042274" y="2183535"/>
            <a:ext cx="9589287" cy="9525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6230" i="0" b="0" dirty="0" smtClean="0" lang="zh-CN">
                <a:solidFill>
                  <a:srgbClr val="FFFFFF"/>
                </a:solidFill>
                <a:latin typeface="OPPOSans-R"/>
                <a:ea typeface="OPPOSans-R"/>
              </a:rPr>
              <a:t>竞 / 品 / 总 / 结 / 报 / 告</a:t>
            </a:r>
            <a:endParaRPr lang="zh-CN" altLang="en-US"/>
          </a:p>
        </p:txBody>
      </p:sp>
      <p:pic>
        <p:nvPicPr>
          <p:cNvPr id="306" name="image 306"/>
          <p:cNvPicPr>
            <a:picLocks noChangeAspect="1"/>
          </p:cNvPicPr>
          <p:nvPr/>
        </p:nvPicPr>
        <p:blipFill>
          <a:blip r:embed="rId306">
                </a:blip>
          <a:srcRect/>
          <a:stretch>
            <a:fillRect/>
          </a:stretch>
        </p:blipFill>
        <p:spPr>
          <a:xfrm rot="0" flipV="0" flipH="0">
            <a:off x="1679009" y="5709176"/>
            <a:ext cx="11335880" cy="6863822"/>
          </a:xfrm>
          <a:prstGeom prst="rect">
            <a:avLst/>
          </a:prstGeom>
        </p:spPr>
      </p:pic>
      <p:sp>
        <p:nvSpPr>
          <p:cNvPr id="307" name="Object 307"/>
          <p:cNvSpPr txBox="1"/>
          <p:nvPr/>
        </p:nvSpPr>
        <p:spPr>
          <a:xfrm>
            <a:off x="5598687" y="4424275"/>
            <a:ext cx="3496524" cy="4191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ctr">
              <a:lnSpc>
                <a:spcPct val="100000"/>
              </a:lnSpc>
            </a:pPr>
            <a:r>
              <a:rPr sz="2800" i="0" b="1" dirty="0" smtClean="0" lang="zh-CN">
                <a:solidFill>
                  <a:srgbClr val="FFFFFF"/>
                </a:solidFill>
                <a:latin typeface="OPPOSans-B"/>
                <a:ea typeface="OPPOSans-B"/>
              </a:rPr>
              <a:t>竞品基本信息</a:t>
            </a:r>
            <a:endParaRPr lang="zh-CN" altLang="en-US"/>
          </a:p>
        </p:txBody>
      </p:sp>
      <p:pic>
        <p:nvPicPr>
          <p:cNvPr id="308" name="image 308"/>
          <p:cNvPicPr>
            <a:picLocks noChangeAspect="1"/>
          </p:cNvPicPr>
          <p:nvPr/>
        </p:nvPicPr>
        <p:blipFill>
          <a:blip r:embed="rId308">
                </a:blip>
          <a:srcRect/>
          <a:stretch>
            <a:fillRect/>
          </a:stretch>
        </p:blipFill>
        <p:spPr>
          <a:xfrm rot="0" flipV="0" flipH="0">
            <a:off x="14693900" y="5709176"/>
            <a:ext cx="8214525" cy="8214525"/>
          </a:xfrm>
          <a:prstGeom prst="rect">
            <a:avLst/>
          </a:prstGeom>
        </p:spPr>
      </p:pic>
      <p:pic>
        <p:nvPicPr>
          <p:cNvPr id="309" name="image 309"/>
          <p:cNvPicPr>
            <a:picLocks noChangeAspect="1"/>
          </p:cNvPicPr>
          <p:nvPr/>
        </p:nvPicPr>
        <p:blipFill>
          <a:blip r:embed="rId309">
                </a:blip>
          <a:srcRect/>
          <a:stretch>
            <a:fillRect/>
          </a:stretch>
        </p:blipFill>
        <p:spPr>
          <a:xfrm rot="0" flipV="0" flipH="0">
            <a:off x="11835944" y="710368"/>
            <a:ext cx="2801323" cy="647700"/>
          </a:xfrm>
          <a:prstGeom prst="rect">
            <a:avLst/>
          </a:prstGeom>
        </p:spPr>
      </p:pic>
      <p:pic>
        <p:nvPicPr>
          <p:cNvPr id="3010" name="image 3010"/>
          <p:cNvPicPr>
            <a:picLocks noChangeAspect="1"/>
          </p:cNvPicPr>
          <p:nvPr/>
        </p:nvPicPr>
        <p:blipFill>
          <a:blip r:embed="rId3010">
                </a:blip>
          <a:srcRect/>
          <a:stretch>
            <a:fillRect/>
          </a:stretch>
        </p:blipFill>
        <p:spPr>
          <a:xfrm rot="0" flipV="0" flipH="0">
            <a:off x="11759744" y="1929568"/>
            <a:ext cx="152400" cy="152400"/>
          </a:xfrm>
          <a:prstGeom prst="rect">
            <a:avLst/>
          </a:prstGeom>
        </p:spPr>
      </p:pic>
      <p:sp>
        <p:nvSpPr>
          <p:cNvPr id="3011" name="Object 3011"/>
          <p:cNvSpPr txBox="1"/>
          <p:nvPr/>
        </p:nvSpPr>
        <p:spPr>
          <a:xfrm>
            <a:off x="11979151" y="726748"/>
            <a:ext cx="2146894" cy="4572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3000" i="0" b="1" dirty="0" smtClean="0" lang="zh-CN">
                <a:solidFill>
                  <a:srgbClr val="0E1021"/>
                </a:solidFill>
                <a:latin typeface="OPPOSans-H"/>
                <a:ea typeface="OPPOSans-H"/>
              </a:rPr>
              <a:t>数据结果</a:t>
            </a:r>
            <a:endParaRPr lang="zh-CN" altLang="en-US"/>
          </a:p>
        </p:txBody>
      </p:sp>
      <p:sp>
        <p:nvSpPr>
          <p:cNvPr id="3012" name="Object 3012"/>
          <p:cNvSpPr txBox="1"/>
          <p:nvPr/>
        </p:nvSpPr>
        <p:spPr>
          <a:xfrm>
            <a:off x="11909510" y="1732714"/>
            <a:ext cx="4917534" cy="3937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2500" i="0" b="0" dirty="0" smtClean="0" lang="zh-CN">
                <a:solidFill>
                  <a:srgbClr val="FEFBFB"/>
                </a:solidFill>
                <a:latin typeface="OPPOSans-R"/>
                <a:ea typeface="OPPOSans-R"/>
              </a:rPr>
              <a:t>传播力超过90%的用户</a:t>
            </a:r>
            <a:endParaRPr lang="zh-CN" altLang="en-US"/>
          </a:p>
        </p:txBody>
      </p:sp>
      <p:pic>
        <p:nvPicPr>
          <p:cNvPr id="3013" name="image 3013"/>
          <p:cNvPicPr>
            <a:picLocks noChangeAspect="1"/>
          </p:cNvPicPr>
          <p:nvPr/>
        </p:nvPicPr>
        <p:blipFill>
          <a:blip r:embed="rId3013">
                </a:blip>
          <a:srcRect/>
          <a:stretch>
            <a:fillRect/>
          </a:stretch>
        </p:blipFill>
        <p:spPr>
          <a:xfrm rot="0" flipV="0" flipH="0">
            <a:off x="11759744" y="2531503"/>
            <a:ext cx="152400" cy="152400"/>
          </a:xfrm>
          <a:prstGeom prst="rect">
            <a:avLst/>
          </a:prstGeom>
        </p:spPr>
      </p:pic>
      <p:sp>
        <p:nvSpPr>
          <p:cNvPr id="3014" name="Object 3014"/>
          <p:cNvSpPr txBox="1"/>
          <p:nvPr/>
        </p:nvSpPr>
        <p:spPr>
          <a:xfrm>
            <a:off x="11909510" y="2334650"/>
            <a:ext cx="4917534" cy="3937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2500" i="0" b="0" dirty="0" smtClean="0" lang="zh-CN">
                <a:solidFill>
                  <a:srgbClr val="FEFBFB"/>
                </a:solidFill>
                <a:latin typeface="OPPOSans-R"/>
                <a:ea typeface="OPPOSans-R"/>
              </a:rPr>
              <a:t>勤勉度超过88%的用户</a:t>
            </a:r>
            <a:endParaRPr lang="zh-CN" altLang="en-US"/>
          </a:p>
        </p:txBody>
      </p:sp>
      <p:pic>
        <p:nvPicPr>
          <p:cNvPr id="3015" name="image 3015"/>
          <p:cNvPicPr>
            <a:picLocks noChangeAspect="1"/>
          </p:cNvPicPr>
          <p:nvPr/>
        </p:nvPicPr>
        <p:blipFill>
          <a:blip r:embed="rId3015">
                </a:blip>
          <a:srcRect/>
          <a:stretch>
            <a:fillRect/>
          </a:stretch>
        </p:blipFill>
        <p:spPr>
          <a:xfrm rot="0" flipV="0" flipH="0">
            <a:off x="11759744" y="3133439"/>
            <a:ext cx="152400" cy="152400"/>
          </a:xfrm>
          <a:prstGeom prst="rect">
            <a:avLst/>
          </a:prstGeom>
        </p:spPr>
      </p:pic>
      <p:sp>
        <p:nvSpPr>
          <p:cNvPr id="3016" name="Object 3016"/>
          <p:cNvSpPr txBox="1"/>
          <p:nvPr/>
        </p:nvSpPr>
        <p:spPr>
          <a:xfrm>
            <a:off x="11909510" y="2936586"/>
            <a:ext cx="4917534" cy="3937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2500" i="0" b="0" dirty="0" smtClean="0" lang="zh-CN">
                <a:solidFill>
                  <a:srgbClr val="FEFBFB"/>
                </a:solidFill>
                <a:latin typeface="OPPOSans-R"/>
                <a:ea typeface="OPPOSans-R"/>
              </a:rPr>
              <a:t>影响力超过78%的用户</a:t>
            </a:r>
            <a:endParaRPr lang="zh-CN" altLang="en-US"/>
          </a:p>
        </p:txBody>
      </p:sp>
      <p:pic>
        <p:nvPicPr>
          <p:cNvPr id="3017" name="image 3017"/>
          <p:cNvPicPr>
            <a:picLocks noChangeAspect="1"/>
          </p:cNvPicPr>
          <p:nvPr/>
        </p:nvPicPr>
        <p:blipFill>
          <a:blip r:embed="rId3017">
                </a:blip>
          <a:srcRect/>
          <a:stretch>
            <a:fillRect/>
          </a:stretch>
        </p:blipFill>
        <p:spPr>
          <a:xfrm rot="-5400000" flipV="0" flipH="0">
            <a:off x="10060861" y="6578600"/>
            <a:ext cx="4711700" cy="9563100"/>
          </a:xfrm>
          <a:prstGeom prst="rect">
            <a:avLst/>
          </a:prstGeom>
        </p:spPr>
      </p:pic>
      <p:pic>
        <p:nvPicPr>
          <p:cNvPr id="3018" name="image 3018"/>
          <p:cNvPicPr>
            <a:picLocks noChangeAspect="1"/>
          </p:cNvPicPr>
          <p:nvPr/>
        </p:nvPicPr>
        <p:blipFill>
          <a:blip r:embed="rId3018">
                </a:blip>
          <a:srcRect/>
          <a:stretch>
            <a:fillRect/>
          </a:stretch>
        </p:blipFill>
        <p:spPr>
          <a:xfrm rot="0" flipV="0" flipH="0">
            <a:off x="17091070" y="705877"/>
            <a:ext cx="2645586" cy="647700"/>
          </a:xfrm>
          <a:prstGeom prst="rect">
            <a:avLst/>
          </a:prstGeom>
        </p:spPr>
      </p:pic>
      <p:pic>
        <p:nvPicPr>
          <p:cNvPr id="3019" name="image 3019"/>
          <p:cNvPicPr>
            <a:picLocks noChangeAspect="1"/>
          </p:cNvPicPr>
          <p:nvPr/>
        </p:nvPicPr>
        <p:blipFill>
          <a:blip r:embed="rId3019">
                </a:blip>
          <a:srcRect/>
          <a:stretch>
            <a:fillRect/>
          </a:stretch>
        </p:blipFill>
        <p:spPr>
          <a:xfrm rot="0" flipV="0" flipH="0">
            <a:off x="17002170" y="1925077"/>
            <a:ext cx="152400" cy="152400"/>
          </a:xfrm>
          <a:prstGeom prst="rect">
            <a:avLst/>
          </a:prstGeom>
        </p:spPr>
      </p:pic>
      <p:sp>
        <p:nvSpPr>
          <p:cNvPr id="3020" name="Object 3020"/>
          <p:cNvSpPr txBox="1"/>
          <p:nvPr/>
        </p:nvSpPr>
        <p:spPr>
          <a:xfrm>
            <a:off x="17234277" y="722257"/>
            <a:ext cx="2146894" cy="4572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3000" i="0" b="0" dirty="0" smtClean="0" lang="zh-CN">
                <a:solidFill>
                  <a:srgbClr val="0E1021"/>
                </a:solidFill>
                <a:latin typeface="OPPOSans-H"/>
                <a:ea typeface="OPPOSans-H"/>
              </a:rPr>
              <a:t>数据分析</a:t>
            </a:r>
            <a:endParaRPr lang="zh-CN" altLang="en-US"/>
          </a:p>
        </p:txBody>
      </p:sp>
      <p:sp>
        <p:nvSpPr>
          <p:cNvPr id="3021" name="Object 3021"/>
          <p:cNvSpPr txBox="1"/>
          <p:nvPr/>
        </p:nvSpPr>
        <p:spPr>
          <a:xfrm>
            <a:off x="17151936" y="1728224"/>
            <a:ext cx="5874205" cy="11176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2500" i="0" b="0" dirty="0" smtClean="0" lang="zh-CN">
                <a:solidFill>
                  <a:srgbClr val="FEFBFB"/>
                </a:solidFill>
                <a:latin typeface="OPPOSans-R"/>
                <a:ea typeface="OPPOSans-R"/>
              </a:rPr>
              <a:t>竞品的影响力方面较为薄弱，主要为粉丝进行关注，我们的产品可以从这个方面入手，加强这个方面，来超越对手。</a:t>
            </a:r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0E0F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1" name="image 401"/>
          <p:cNvPicPr>
            <a:picLocks noChangeAspect="1"/>
          </p:cNvPicPr>
          <p:nvPr/>
        </p:nvPicPr>
        <p:blipFill>
          <a:blip r:embed="rId401">
                </a:blip>
          <a:srcRect/>
          <a:stretch>
            <a:fillRect/>
          </a:stretch>
        </p:blipFill>
        <p:spPr>
          <a:xfrm rot="0" flipV="0" flipH="0">
            <a:off x="10554900" y="0"/>
            <a:ext cx="13829099" cy="13741400"/>
          </a:xfrm>
          <a:prstGeom prst="rect">
            <a:avLst/>
          </a:prstGeom>
        </p:spPr>
      </p:pic>
      <p:sp>
        <p:nvSpPr>
          <p:cNvPr id="402" name="Object 402"/>
          <p:cNvSpPr txBox="1"/>
          <p:nvPr/>
        </p:nvSpPr>
        <p:spPr>
          <a:xfrm>
            <a:off x="13295807" y="10741928"/>
            <a:ext cx="9222500" cy="23876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15690" i="0" b="1" dirty="0" smtClean="0" lang="zh-CN">
                <a:solidFill>
                  <a:srgbClr val="272A3D"/>
                </a:solidFill>
                <a:latin typeface="OPPOSans-H"/>
                <a:ea typeface="OPPOSans-H"/>
              </a:rPr>
              <a:t>REPORT</a:t>
            </a:r>
            <a:endParaRPr lang="zh-CN" altLang="en-US"/>
          </a:p>
        </p:txBody>
      </p:sp>
      <p:sp>
        <p:nvSpPr>
          <p:cNvPr id="403" name="Object 403"/>
          <p:cNvSpPr txBox="1"/>
          <p:nvPr/>
        </p:nvSpPr>
        <p:spPr>
          <a:xfrm>
            <a:off x="1372740" y="9922778"/>
            <a:ext cx="8098885" cy="14859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2500" i="0" b="0" dirty="0" smtClean="0" lang="zh-CN">
                <a:solidFill>
                  <a:srgbClr val="FEFBFB"/>
                </a:solidFill>
                <a:latin typeface="OPPOSans-M"/>
                <a:ea typeface="OPPOSans-M"/>
              </a:rPr>
              <a:t>评论：</a:t>
            </a:r>
            <a:endParaRPr lang="zh-CN" altLang="en-US" sz="2500"/>
          </a:p>
          <a:p>
            <a:pPr algn="l">
              <a:lnSpc>
                <a:spcPct val="100000"/>
              </a:lnSpc>
            </a:pPr>
            <a:r>
              <a:rPr sz="2500" i="0" b="0" dirty="0" smtClean="0" lang="zh-CN">
                <a:solidFill>
                  <a:srgbClr val="FEFBFB"/>
                </a:solidFill>
                <a:latin typeface="OPPOSans-M"/>
                <a:ea typeface="OPPOSans-M"/>
              </a:rPr>
              <a:t>在本周中，稿定设计与天天向商的评论量是稿定设计多于天天向商的评论量，但在5月7日后，稿定设计的评论量有所下降，应在本产品中找寻原因，进行改正。</a:t>
            </a:r>
            <a:endParaRPr lang="zh-CN" altLang="en-US"/>
          </a:p>
        </p:txBody>
      </p:sp>
      <p:pic>
        <p:nvPicPr>
          <p:cNvPr id="404" name="image 404"/>
          <p:cNvPicPr>
            <a:picLocks noChangeAspect="1"/>
          </p:cNvPicPr>
          <p:nvPr/>
        </p:nvPicPr>
        <p:blipFill>
          <a:blip r:embed="rId404">
            <a:alphaModFix amt="49563"/>
          </a:blip>
          <a:srcRect/>
          <a:stretch>
            <a:fillRect/>
          </a:stretch>
        </p:blipFill>
        <p:spPr>
          <a:xfrm rot="0" flipV="0" flipH="0">
            <a:off x="1222975" y="8267074"/>
            <a:ext cx="8096250" cy="38100"/>
          </a:xfrm>
          <a:prstGeom prst="rect">
            <a:avLst/>
          </a:prstGeom>
        </p:spPr>
      </p:pic>
      <p:pic>
        <p:nvPicPr>
          <p:cNvPr id="405" name="image 405"/>
          <p:cNvPicPr>
            <a:picLocks noChangeAspect="1"/>
          </p:cNvPicPr>
          <p:nvPr/>
        </p:nvPicPr>
        <p:blipFill>
          <a:blip r:embed="rId405">
                </a:blip>
          <a:srcRect/>
          <a:stretch>
            <a:fillRect/>
          </a:stretch>
        </p:blipFill>
        <p:spPr>
          <a:xfrm rot="0" flipV="0" flipH="0">
            <a:off x="12465538" y="3863219"/>
            <a:ext cx="10395311" cy="8442744"/>
          </a:xfrm>
          <a:prstGeom prst="rect">
            <a:avLst/>
          </a:prstGeom>
        </p:spPr>
      </p:pic>
      <p:pic>
        <p:nvPicPr>
          <p:cNvPr id="406" name="image 406"/>
          <p:cNvPicPr>
            <a:picLocks noChangeAspect="1"/>
          </p:cNvPicPr>
          <p:nvPr/>
        </p:nvPicPr>
        <p:blipFill>
          <a:blip r:embed="rId406">
                </a:blip>
          <a:srcRect/>
          <a:stretch>
            <a:fillRect/>
          </a:stretch>
        </p:blipFill>
        <p:spPr>
          <a:xfrm rot="0" flipV="0" flipH="0">
            <a:off x="651343" y="1043211"/>
            <a:ext cx="9239513" cy="6740721"/>
          </a:xfrm>
          <a:prstGeom prst="rect">
            <a:avLst/>
          </a:prstGeom>
        </p:spPr>
      </p:pic>
      <p:pic>
        <p:nvPicPr>
          <p:cNvPr id="407" name="image 407"/>
          <p:cNvPicPr>
            <a:picLocks noChangeAspect="1"/>
          </p:cNvPicPr>
          <p:nvPr/>
        </p:nvPicPr>
        <p:blipFill>
          <a:blip r:embed="rId407">
                </a:blip>
          <a:srcRect/>
          <a:stretch>
            <a:fillRect/>
          </a:stretch>
        </p:blipFill>
        <p:spPr>
          <a:xfrm rot="0" flipV="0" flipH="0">
            <a:off x="1222975" y="8900431"/>
            <a:ext cx="4914900" cy="647700"/>
          </a:xfrm>
          <a:prstGeom prst="rect">
            <a:avLst/>
          </a:prstGeom>
        </p:spPr>
      </p:pic>
      <p:pic>
        <p:nvPicPr>
          <p:cNvPr id="408" name="image 408"/>
          <p:cNvPicPr>
            <a:picLocks noChangeAspect="1"/>
          </p:cNvPicPr>
          <p:nvPr/>
        </p:nvPicPr>
        <p:blipFill>
          <a:blip r:embed="rId408">
                </a:blip>
          <a:srcRect/>
          <a:stretch>
            <a:fillRect/>
          </a:stretch>
        </p:blipFill>
        <p:spPr>
          <a:xfrm rot="0" flipV="0" flipH="0">
            <a:off x="1222975" y="10119631"/>
            <a:ext cx="152400" cy="152400"/>
          </a:xfrm>
          <a:prstGeom prst="rect">
            <a:avLst/>
          </a:prstGeom>
        </p:spPr>
      </p:pic>
      <p:sp>
        <p:nvSpPr>
          <p:cNvPr id="409" name="Object 409"/>
          <p:cNvSpPr txBox="1"/>
          <p:nvPr/>
        </p:nvSpPr>
        <p:spPr>
          <a:xfrm>
            <a:off x="1366181" y="8916811"/>
            <a:ext cx="2210170" cy="4572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3000" i="0" b="1" dirty="0" smtClean="0" lang="zh-CN">
                <a:solidFill>
                  <a:srgbClr val="0E1021"/>
                </a:solidFill>
                <a:latin typeface="OPPOSans-H"/>
                <a:ea typeface="OPPOSans-H"/>
              </a:rPr>
              <a:t>数据结果</a:t>
            </a:r>
            <a:endParaRPr lang="zh-CN" altLang="en-US"/>
          </a:p>
        </p:txBody>
      </p:sp>
      <p:pic>
        <p:nvPicPr>
          <p:cNvPr id="4010" name="image 4010"/>
          <p:cNvPicPr>
            <a:picLocks noChangeAspect="1"/>
          </p:cNvPicPr>
          <p:nvPr/>
        </p:nvPicPr>
        <p:blipFill>
          <a:blip r:embed="rId4010">
                </a:blip>
          <a:srcRect/>
          <a:stretch>
            <a:fillRect/>
          </a:stretch>
        </p:blipFill>
        <p:spPr>
          <a:xfrm rot="0" flipV="0" flipH="0">
            <a:off x="1222975" y="12094478"/>
            <a:ext cx="152400" cy="152400"/>
          </a:xfrm>
          <a:prstGeom prst="rect">
            <a:avLst/>
          </a:prstGeom>
        </p:spPr>
      </p:pic>
      <p:sp>
        <p:nvSpPr>
          <p:cNvPr id="4011" name="Object 4011"/>
          <p:cNvSpPr txBox="1"/>
          <p:nvPr/>
        </p:nvSpPr>
        <p:spPr>
          <a:xfrm>
            <a:off x="1372740" y="11897625"/>
            <a:ext cx="6924673" cy="7493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2500" i="0" b="0" dirty="0" smtClean="0" lang="zh-CN">
                <a:solidFill>
                  <a:srgbClr val="FEFBFB"/>
                </a:solidFill>
                <a:latin typeface="OPPOSans-M"/>
                <a:ea typeface="OPPOSans-M"/>
              </a:rPr>
              <a:t>点赞：</a:t>
            </a:r>
            <a:endParaRPr lang="zh-CN" altLang="en-US" sz="2500"/>
          </a:p>
          <a:p>
            <a:pPr algn="l">
              <a:lnSpc>
                <a:spcPct val="100000"/>
              </a:lnSpc>
            </a:pPr>
            <a:r>
              <a:rPr sz="2500" i="0" b="0" dirty="0" smtClean="0" lang="zh-CN">
                <a:solidFill>
                  <a:srgbClr val="FEFBFB"/>
                </a:solidFill>
                <a:latin typeface="OPPOSans-M"/>
                <a:ea typeface="OPPOSans-M"/>
              </a:rPr>
              <a:t>在与竞品的点赞量中，保持了稍微的领先。</a:t>
            </a:r>
            <a:endParaRPr lang="zh-CN" altLang="en-US"/>
          </a:p>
        </p:txBody>
      </p:sp>
      <p:grpSp>
        <p:nvGrpSpPr>
          <p:cNvPr id="4012" name="组合 4012"/>
          <p:cNvGrpSpPr/>
          <p:nvPr/>
        </p:nvGrpSpPr>
        <p:grpSpPr>
          <a:xfrm>
            <a:off x="11630867" y="879301"/>
            <a:ext cx="11756311" cy="1963751"/>
            <a:chOff x="11630867" y="879301"/>
            <a:chExt cx="11756311" cy="1963751"/>
          </a:xfrm>
        </p:grpSpPr>
        <p:sp>
          <p:nvSpPr>
            <p:cNvPr id="4013" name="Object 4013"/>
            <p:cNvSpPr txBox="1"/>
            <p:nvPr/>
          </p:nvSpPr>
          <p:spPr>
            <a:xfrm>
              <a:off x="11529267" y="803101"/>
              <a:ext cx="6830892" cy="850900"/>
            </a:xfrm>
            <a:prstGeom prst="rect">
              <a:avLst/>
            </a:prstGeom>
          </p:spPr>
          <p:txBody>
            <a:bodyPr vert="horz" anchor="t" rtlCol="0" anchorCtr="0">
              <a:noAutofit/>
            </a:bodyPr>
            <a:lstStyle/>
            <a:p>
              <a:pPr algn="l">
                <a:lnSpc>
                  <a:spcPct val="100000"/>
                </a:lnSpc>
              </a:pPr>
              <a:r>
                <a:rPr sz="5600" i="0" b="1" dirty="0" smtClean="0" lang="zh-CN">
                  <a:solidFill>
                    <a:srgbClr val="FFFFFF"/>
                  </a:solidFill>
                  <a:latin typeface="OPPOSans-H"/>
                  <a:ea typeface="OPPOSans-H"/>
                </a:rPr>
                <a:t>SHORT VIDEO</a:t>
              </a:r>
              <a:endParaRPr lang="zh-CN" altLang="en-US"/>
            </a:p>
          </p:txBody>
        </p:sp>
        <p:pic>
          <p:nvPicPr>
            <p:cNvPr id="4014" name="image 4014"/>
            <p:cNvPicPr>
              <a:picLocks noChangeAspect="1"/>
            </p:cNvPicPr>
            <p:nvPr/>
          </p:nvPicPr>
          <p:blipFill>
            <a:blip r:embed="rId4014">
                </a:blip>
            <a:srcRect/>
            <a:stretch>
              <a:fillRect/>
            </a:stretch>
          </p:blipFill>
          <p:spPr>
            <a:xfrm rot="0" flipV="0" flipH="0">
              <a:off x="11677778" y="1856897"/>
              <a:ext cx="6337300" cy="101600"/>
            </a:xfrm>
            <a:prstGeom prst="rect">
              <a:avLst/>
            </a:prstGeom>
          </p:spPr>
        </p:pic>
        <p:pic>
          <p:nvPicPr>
            <p:cNvPr id="4015" name="image 4015"/>
            <p:cNvPicPr>
              <a:picLocks noChangeAspect="1"/>
            </p:cNvPicPr>
            <p:nvPr/>
          </p:nvPicPr>
          <p:blipFill>
            <a:blip r:embed="rId4015">
                </a:blip>
            <a:srcRect/>
            <a:stretch>
              <a:fillRect/>
            </a:stretch>
          </p:blipFill>
          <p:spPr>
            <a:xfrm rot="0" flipV="0" flipH="0">
              <a:off x="21761578" y="1856897"/>
              <a:ext cx="1625600" cy="101600"/>
            </a:xfrm>
            <a:prstGeom prst="rect">
              <a:avLst/>
            </a:prstGeom>
          </p:spPr>
        </p:pic>
        <p:sp>
          <p:nvSpPr>
            <p:cNvPr id="4016" name="Object 4016"/>
            <p:cNvSpPr txBox="1"/>
            <p:nvPr/>
          </p:nvSpPr>
          <p:spPr>
            <a:xfrm>
              <a:off x="11545561" y="1966752"/>
              <a:ext cx="7013237" cy="800100"/>
            </a:xfrm>
            <a:prstGeom prst="rect">
              <a:avLst/>
            </a:prstGeom>
          </p:spPr>
          <p:txBody>
            <a:bodyPr vert="horz" anchor="t" rtlCol="0" anchorCtr="0">
              <a:noAutofit/>
            </a:bodyPr>
            <a:lstStyle/>
            <a:p>
              <a:pPr algn="l">
                <a:lnSpc>
                  <a:spcPct val="108333"/>
                </a:lnSpc>
              </a:pPr>
              <a:r>
                <a:rPr sz="4800" i="0" b="1" dirty="0" smtClean="0" lang="zh-CN">
                  <a:solidFill>
                    <a:srgbClr val="2DE48C"/>
                  </a:solidFill>
                  <a:latin typeface="OPPOSans-H"/>
                  <a:ea typeface="OPPOSans-H"/>
                </a:rPr>
                <a:t>SUMMARY REPORT</a:t>
              </a:r>
              <a:endParaRPr lang="zh-CN" altLang="en-US"/>
            </a:p>
          </p:txBody>
        </p:sp>
        <p:sp>
          <p:nvSpPr>
            <p:cNvPr id="4017" name="Object 4017"/>
            <p:cNvSpPr txBox="1"/>
            <p:nvPr/>
          </p:nvSpPr>
          <p:spPr>
            <a:xfrm>
              <a:off x="17862678" y="1641042"/>
              <a:ext cx="4013941" cy="393700"/>
            </a:xfrm>
            <a:prstGeom prst="rect">
              <a:avLst/>
            </a:prstGeom>
          </p:spPr>
          <p:txBody>
            <a:bodyPr vert="horz" anchor="t" rtlCol="0" anchorCtr="0">
              <a:noAutofit/>
            </a:bodyPr>
            <a:lstStyle/>
            <a:p>
              <a:pPr algn="ctr">
                <a:lnSpc>
                  <a:spcPct val="100000"/>
                </a:lnSpc>
              </a:pPr>
              <a:r>
                <a:rPr sz="2500" i="0" b="0" dirty="0" smtClean="0" lang="zh-CN">
                  <a:solidFill>
                    <a:srgbClr val="FFFFFF"/>
                  </a:solidFill>
                  <a:latin typeface="OPPOSans-R"/>
                  <a:ea typeface="OPPOSans-R"/>
                </a:rPr>
                <a:t>竞 / 品 / 总 / 结 / 报 / 告</a:t>
              </a:r>
              <a:endParaRPr lang="zh-CN" altLang="en-US"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0E0F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1" name="image 501"/>
          <p:cNvPicPr>
            <a:picLocks noChangeAspect="1"/>
          </p:cNvPicPr>
          <p:nvPr/>
        </p:nvPicPr>
        <p:blipFill>
          <a:blip r:embed="rId501">
                </a:blip>
          <a:srcRect/>
          <a:stretch>
            <a:fillRect/>
          </a:stretch>
        </p:blipFill>
        <p:spPr>
          <a:xfrm rot="0" flipV="0" flipH="0">
            <a:off x="0" y="8669067"/>
            <a:ext cx="24409400" cy="5046932"/>
          </a:xfrm>
          <a:prstGeom prst="rect">
            <a:avLst/>
          </a:prstGeom>
        </p:spPr>
      </p:pic>
      <p:pic>
        <p:nvPicPr>
          <p:cNvPr id="502" name="image 502"/>
          <p:cNvPicPr>
            <a:picLocks noChangeAspect="1"/>
          </p:cNvPicPr>
          <p:nvPr/>
        </p:nvPicPr>
        <p:blipFill>
          <a:blip r:embed="rId502">
                </a:blip>
          <a:srcRect/>
          <a:stretch>
            <a:fillRect/>
          </a:stretch>
        </p:blipFill>
        <p:spPr>
          <a:xfrm rot="0" flipV="0" flipH="0">
            <a:off x="0" y="2070149"/>
            <a:ext cx="4711700" cy="9563100"/>
          </a:xfrm>
          <a:prstGeom prst="rect">
            <a:avLst/>
          </a:prstGeom>
        </p:spPr>
      </p:pic>
      <p:sp>
        <p:nvSpPr>
          <p:cNvPr id="503" name="Object 503"/>
          <p:cNvSpPr txBox="1"/>
          <p:nvPr/>
        </p:nvSpPr>
        <p:spPr>
          <a:xfrm>
            <a:off x="14843338" y="8936518"/>
            <a:ext cx="9718461" cy="23876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15690" i="0" b="1" dirty="0" smtClean="0" lang="zh-CN">
                <a:solidFill>
                  <a:srgbClr val="272A3D"/>
                </a:solidFill>
                <a:latin typeface="OPPOSans-H"/>
                <a:ea typeface="OPPOSans-H"/>
              </a:rPr>
              <a:t>REPORT</a:t>
            </a:r>
            <a:endParaRPr lang="zh-CN" altLang="en-US"/>
          </a:p>
        </p:txBody>
      </p:sp>
      <p:pic>
        <p:nvPicPr>
          <p:cNvPr id="504" name="image 504"/>
          <p:cNvPicPr>
            <a:picLocks noChangeAspect="1"/>
          </p:cNvPicPr>
          <p:nvPr/>
        </p:nvPicPr>
        <p:blipFill>
          <a:blip r:embed="rId504">
            <a:alphaModFix amt="20000"/>
          </a:blip>
          <a:srcRect/>
          <a:stretch>
            <a:fillRect/>
          </a:stretch>
        </p:blipFill>
        <p:spPr>
          <a:xfrm rot="0" flipV="0" flipH="0">
            <a:off x="1485900" y="3949700"/>
            <a:ext cx="11722100" cy="38100"/>
          </a:xfrm>
          <a:prstGeom prst="rect">
            <a:avLst/>
          </a:prstGeom>
        </p:spPr>
      </p:pic>
      <p:pic>
        <p:nvPicPr>
          <p:cNvPr id="505" name="image 505"/>
          <p:cNvPicPr>
            <a:picLocks noChangeAspect="1"/>
          </p:cNvPicPr>
          <p:nvPr/>
        </p:nvPicPr>
        <p:blipFill>
          <a:blip r:embed="rId505">
                </a:blip>
          <a:srcRect/>
          <a:stretch>
            <a:fillRect/>
          </a:stretch>
        </p:blipFill>
        <p:spPr>
          <a:xfrm rot="0" flipV="0" flipH="0">
            <a:off x="12723270" y="867976"/>
            <a:ext cx="10020291" cy="6933113"/>
          </a:xfrm>
          <a:prstGeom prst="rect">
            <a:avLst/>
          </a:prstGeom>
        </p:spPr>
      </p:pic>
      <p:pic>
        <p:nvPicPr>
          <p:cNvPr id="506" name="image 506"/>
          <p:cNvPicPr>
            <a:picLocks noChangeAspect="1"/>
          </p:cNvPicPr>
          <p:nvPr/>
        </p:nvPicPr>
        <p:blipFill>
          <a:blip r:embed="rId506">
                </a:blip>
          <a:srcRect/>
          <a:stretch>
            <a:fillRect/>
          </a:stretch>
        </p:blipFill>
        <p:spPr>
          <a:xfrm rot="0" flipV="0" flipH="0">
            <a:off x="990685" y="9281866"/>
            <a:ext cx="4914900" cy="647700"/>
          </a:xfrm>
          <a:prstGeom prst="rect">
            <a:avLst/>
          </a:prstGeom>
        </p:spPr>
      </p:pic>
      <p:pic>
        <p:nvPicPr>
          <p:cNvPr id="507" name="image 507"/>
          <p:cNvPicPr>
            <a:picLocks noChangeAspect="1"/>
          </p:cNvPicPr>
          <p:nvPr/>
        </p:nvPicPr>
        <p:blipFill>
          <a:blip r:embed="rId507">
                </a:blip>
          <a:srcRect/>
          <a:stretch>
            <a:fillRect/>
          </a:stretch>
        </p:blipFill>
        <p:spPr>
          <a:xfrm rot="0" flipV="0" flipH="0">
            <a:off x="990685" y="10608955"/>
            <a:ext cx="152400" cy="152400"/>
          </a:xfrm>
          <a:prstGeom prst="rect">
            <a:avLst/>
          </a:prstGeom>
        </p:spPr>
      </p:pic>
      <p:sp>
        <p:nvSpPr>
          <p:cNvPr id="508" name="Object 508"/>
          <p:cNvSpPr txBox="1"/>
          <p:nvPr/>
        </p:nvSpPr>
        <p:spPr>
          <a:xfrm>
            <a:off x="1133892" y="9298247"/>
            <a:ext cx="2343659" cy="4572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3000" i="0" b="1" dirty="0" smtClean="0" lang="zh-CN">
                <a:solidFill>
                  <a:srgbClr val="0E1021"/>
                </a:solidFill>
                <a:latin typeface="OPPOSans-H"/>
                <a:ea typeface="OPPOSans-H"/>
              </a:rPr>
              <a:t>数据结果</a:t>
            </a:r>
            <a:endParaRPr lang="zh-CN" altLang="en-US"/>
          </a:p>
        </p:txBody>
      </p:sp>
      <p:sp>
        <p:nvSpPr>
          <p:cNvPr id="509" name="Object 509"/>
          <p:cNvSpPr txBox="1"/>
          <p:nvPr/>
        </p:nvSpPr>
        <p:spPr>
          <a:xfrm>
            <a:off x="1140451" y="10466166"/>
            <a:ext cx="7930620" cy="14859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2500" i="0" b="0" dirty="0" smtClean="0" lang="zh-CN">
                <a:solidFill>
                  <a:srgbClr val="FEFBFB"/>
                </a:solidFill>
                <a:latin typeface="OPPOSans-M"/>
                <a:ea typeface="OPPOSans-M"/>
              </a:rPr>
              <a:t>播放增量：播放量在本周中，稿定设计与天天向商的播放量是稿定设计多于天天向商的播放量，但在5月7日后，稿定设计的播放量有所下降，应在本产品中找寻原因，进行改正。</a:t>
            </a:r>
            <a:endParaRPr lang="zh-CN" altLang="en-US"/>
          </a:p>
        </p:txBody>
      </p:sp>
      <p:pic>
        <p:nvPicPr>
          <p:cNvPr id="5010" name="image 5010"/>
          <p:cNvPicPr>
            <a:picLocks noChangeAspect="1"/>
          </p:cNvPicPr>
          <p:nvPr/>
        </p:nvPicPr>
        <p:blipFill>
          <a:blip r:embed="rId5010">
                </a:blip>
          <a:srcRect/>
          <a:stretch>
            <a:fillRect/>
          </a:stretch>
        </p:blipFill>
        <p:spPr>
          <a:xfrm rot="0" flipV="0" flipH="0">
            <a:off x="990685" y="12583882"/>
            <a:ext cx="152400" cy="152400"/>
          </a:xfrm>
          <a:prstGeom prst="rect">
            <a:avLst/>
          </a:prstGeom>
        </p:spPr>
      </p:pic>
      <p:sp>
        <p:nvSpPr>
          <p:cNvPr id="5011" name="Object 5011"/>
          <p:cNvSpPr txBox="1"/>
          <p:nvPr/>
        </p:nvSpPr>
        <p:spPr>
          <a:xfrm>
            <a:off x="1140451" y="12387029"/>
            <a:ext cx="7930618" cy="3937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2500" i="0" b="0" dirty="0" smtClean="0" lang="zh-CN">
                <a:solidFill>
                  <a:srgbClr val="FEFBFB"/>
                </a:solidFill>
                <a:latin typeface="OPPOSans-M"/>
                <a:ea typeface="OPPOSans-M"/>
              </a:rPr>
              <a:t>粉丝增量：在与竞品的点赞量中，保持了稍微的领先。</a:t>
            </a:r>
            <a:endParaRPr lang="zh-CN" altLang="en-US"/>
          </a:p>
        </p:txBody>
      </p:sp>
      <p:pic>
        <p:nvPicPr>
          <p:cNvPr id="5012" name="image 5012"/>
          <p:cNvPicPr>
            <a:picLocks noChangeAspect="1"/>
          </p:cNvPicPr>
          <p:nvPr/>
        </p:nvPicPr>
        <p:blipFill>
          <a:blip r:embed="rId5012">
            <a:alphaModFix amt="20000"/>
          </a:blip>
          <a:srcRect/>
          <a:stretch>
            <a:fillRect/>
          </a:stretch>
        </p:blipFill>
        <p:spPr>
          <a:xfrm rot="5400000" flipV="0" flipH="0">
            <a:off x="8693246" y="11569094"/>
            <a:ext cx="2444750" cy="38100"/>
          </a:xfrm>
          <a:prstGeom prst="rect">
            <a:avLst/>
          </a:prstGeom>
        </p:spPr>
      </p:pic>
      <p:pic>
        <p:nvPicPr>
          <p:cNvPr id="5013" name="image 5013"/>
          <p:cNvPicPr>
            <a:picLocks noChangeAspect="1"/>
          </p:cNvPicPr>
          <p:nvPr/>
        </p:nvPicPr>
        <p:blipFill>
          <a:blip r:embed="rId5013">
                </a:blip>
          <a:srcRect/>
          <a:stretch>
            <a:fillRect/>
          </a:stretch>
        </p:blipFill>
        <p:spPr>
          <a:xfrm rot="0" flipV="0" flipH="0">
            <a:off x="1640438" y="867995"/>
            <a:ext cx="9883343" cy="6933093"/>
          </a:xfrm>
          <a:prstGeom prst="rect">
            <a:avLst/>
          </a:prstGeom>
        </p:spPr>
      </p:pic>
      <p:grpSp>
        <p:nvGrpSpPr>
          <p:cNvPr id="5014" name="组合 5014"/>
          <p:cNvGrpSpPr/>
          <p:nvPr/>
        </p:nvGrpSpPr>
        <p:grpSpPr>
          <a:xfrm>
            <a:off x="10912573" y="10610380"/>
            <a:ext cx="11756311" cy="1963751"/>
            <a:chOff x="10912573" y="10610380"/>
            <a:chExt cx="11756311" cy="1963751"/>
          </a:xfrm>
        </p:grpSpPr>
        <p:sp>
          <p:nvSpPr>
            <p:cNvPr id="5015" name="Object 5015"/>
            <p:cNvSpPr txBox="1"/>
            <p:nvPr/>
          </p:nvSpPr>
          <p:spPr>
            <a:xfrm>
              <a:off x="10810973" y="10534180"/>
              <a:ext cx="6830892" cy="850900"/>
            </a:xfrm>
            <a:prstGeom prst="rect">
              <a:avLst/>
            </a:prstGeom>
          </p:spPr>
          <p:txBody>
            <a:bodyPr vert="horz" anchor="t" rtlCol="0" anchorCtr="0">
              <a:noAutofit/>
            </a:bodyPr>
            <a:lstStyle/>
            <a:p>
              <a:pPr algn="l">
                <a:lnSpc>
                  <a:spcPct val="100000"/>
                </a:lnSpc>
              </a:pPr>
              <a:r>
                <a:rPr sz="5600" i="0" b="1" dirty="0" smtClean="0" lang="zh-CN">
                  <a:solidFill>
                    <a:srgbClr val="FFFFFF"/>
                  </a:solidFill>
                  <a:latin typeface="OPPOSans-H"/>
                  <a:ea typeface="OPPOSans-H"/>
                </a:rPr>
                <a:t>SHORT VIDEO</a:t>
              </a:r>
              <a:endParaRPr lang="zh-CN" altLang="en-US"/>
            </a:p>
          </p:txBody>
        </p:sp>
        <p:pic>
          <p:nvPicPr>
            <p:cNvPr id="5016" name="image 5016"/>
            <p:cNvPicPr>
              <a:picLocks noChangeAspect="1"/>
            </p:cNvPicPr>
            <p:nvPr/>
          </p:nvPicPr>
          <p:blipFill>
            <a:blip r:embed="rId5016">
                </a:blip>
            <a:srcRect/>
            <a:stretch>
              <a:fillRect/>
            </a:stretch>
          </p:blipFill>
          <p:spPr>
            <a:xfrm rot="0" flipV="0" flipH="0">
              <a:off x="10959484" y="11587976"/>
              <a:ext cx="6337300" cy="101600"/>
            </a:xfrm>
            <a:prstGeom prst="rect">
              <a:avLst/>
            </a:prstGeom>
          </p:spPr>
        </p:pic>
        <p:pic>
          <p:nvPicPr>
            <p:cNvPr id="5017" name="image 5017"/>
            <p:cNvPicPr>
              <a:picLocks noChangeAspect="1"/>
            </p:cNvPicPr>
            <p:nvPr/>
          </p:nvPicPr>
          <p:blipFill>
            <a:blip r:embed="rId5017">
                </a:blip>
            <a:srcRect/>
            <a:stretch>
              <a:fillRect/>
            </a:stretch>
          </p:blipFill>
          <p:spPr>
            <a:xfrm rot="0" flipV="0" flipH="0">
              <a:off x="21043284" y="11587976"/>
              <a:ext cx="1625600" cy="101600"/>
            </a:xfrm>
            <a:prstGeom prst="rect">
              <a:avLst/>
            </a:prstGeom>
          </p:spPr>
        </p:pic>
        <p:sp>
          <p:nvSpPr>
            <p:cNvPr id="5018" name="Object 5018"/>
            <p:cNvSpPr txBox="1"/>
            <p:nvPr/>
          </p:nvSpPr>
          <p:spPr>
            <a:xfrm>
              <a:off x="10827267" y="11697831"/>
              <a:ext cx="7013237" cy="800100"/>
            </a:xfrm>
            <a:prstGeom prst="rect">
              <a:avLst/>
            </a:prstGeom>
          </p:spPr>
          <p:txBody>
            <a:bodyPr vert="horz" anchor="t" rtlCol="0" anchorCtr="0">
              <a:noAutofit/>
            </a:bodyPr>
            <a:lstStyle/>
            <a:p>
              <a:pPr algn="l">
                <a:lnSpc>
                  <a:spcPct val="108333"/>
                </a:lnSpc>
              </a:pPr>
              <a:r>
                <a:rPr sz="4800" i="0" b="1" dirty="0" smtClean="0" lang="zh-CN">
                  <a:solidFill>
                    <a:srgbClr val="2DE48C"/>
                  </a:solidFill>
                  <a:latin typeface="OPPOSans-H"/>
                  <a:ea typeface="OPPOSans-H"/>
                </a:rPr>
                <a:t>SUMMARY REPORT</a:t>
              </a:r>
              <a:endParaRPr lang="zh-CN" altLang="en-US"/>
            </a:p>
          </p:txBody>
        </p:sp>
        <p:sp>
          <p:nvSpPr>
            <p:cNvPr id="5019" name="Object 5019"/>
            <p:cNvSpPr txBox="1"/>
            <p:nvPr/>
          </p:nvSpPr>
          <p:spPr>
            <a:xfrm>
              <a:off x="17144384" y="11372122"/>
              <a:ext cx="4013941" cy="393700"/>
            </a:xfrm>
            <a:prstGeom prst="rect">
              <a:avLst/>
            </a:prstGeom>
          </p:spPr>
          <p:txBody>
            <a:bodyPr vert="horz" anchor="t" rtlCol="0" anchorCtr="0">
              <a:noAutofit/>
            </a:bodyPr>
            <a:lstStyle/>
            <a:p>
              <a:pPr algn="ctr">
                <a:lnSpc>
                  <a:spcPct val="100000"/>
                </a:lnSpc>
              </a:pPr>
              <a:r>
                <a:rPr sz="2500" i="0" b="0" dirty="0" smtClean="0" lang="zh-CN">
                  <a:solidFill>
                    <a:srgbClr val="FFFFFF"/>
                  </a:solidFill>
                  <a:latin typeface="OPPOSans-R"/>
                  <a:ea typeface="OPPOSans-R"/>
                </a:rPr>
                <a:t>竞 / 品 / 总 / 结 / 报 / 告</a:t>
              </a:r>
              <a:endParaRPr lang="zh-CN" altLang="en-US"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0E0F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1" name="image 601"/>
          <p:cNvPicPr>
            <a:picLocks noChangeAspect="1"/>
          </p:cNvPicPr>
          <p:nvPr/>
        </p:nvPicPr>
        <p:blipFill>
          <a:blip r:embed="rId601">
                </a:blip>
          <a:srcRect/>
          <a:stretch>
            <a:fillRect/>
          </a:stretch>
        </p:blipFill>
        <p:spPr>
          <a:xfrm rot="0" flipV="0" flipH="0">
            <a:off x="14719300" y="0"/>
            <a:ext cx="9664700" cy="13741400"/>
          </a:xfrm>
          <a:prstGeom prst="rect">
            <a:avLst/>
          </a:prstGeom>
        </p:spPr>
      </p:pic>
      <p:sp>
        <p:nvSpPr>
          <p:cNvPr id="602" name="Object 602"/>
          <p:cNvSpPr txBox="1"/>
          <p:nvPr/>
        </p:nvSpPr>
        <p:spPr>
          <a:xfrm>
            <a:off x="15071610" y="260198"/>
            <a:ext cx="9010878" cy="22479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14800" i="0" b="1" dirty="0" smtClean="0" lang="zh-CN">
                <a:solidFill>
                  <a:srgbClr val="272A3D"/>
                </a:solidFill>
                <a:latin typeface="OPPOSans-H"/>
                <a:ea typeface="OPPOSans-H"/>
              </a:rPr>
              <a:t>REPORT</a:t>
            </a:r>
            <a:endParaRPr lang="zh-CN" altLang="en-US"/>
          </a:p>
        </p:txBody>
      </p:sp>
      <p:pic>
        <p:nvPicPr>
          <p:cNvPr id="603" name="image 603"/>
          <p:cNvPicPr>
            <a:picLocks noChangeAspect="1"/>
          </p:cNvPicPr>
          <p:nvPr/>
        </p:nvPicPr>
        <p:blipFill>
          <a:blip r:embed="rId603">
                </a:blip>
          <a:srcRect/>
          <a:stretch>
            <a:fillRect/>
          </a:stretch>
        </p:blipFill>
        <p:spPr>
          <a:xfrm rot="0" flipV="0" flipH="0">
            <a:off x="0" y="2076450"/>
            <a:ext cx="4711700" cy="9563100"/>
          </a:xfrm>
          <a:prstGeom prst="rect">
            <a:avLst/>
          </a:prstGeom>
        </p:spPr>
      </p:pic>
      <p:pic>
        <p:nvPicPr>
          <p:cNvPr id="604" name="image 604"/>
          <p:cNvPicPr>
            <a:picLocks noChangeAspect="1"/>
          </p:cNvPicPr>
          <p:nvPr/>
        </p:nvPicPr>
        <p:blipFill>
          <a:blip r:embed="rId604">
            <a:alphaModFix amt="39799"/>
          </a:blip>
          <a:srcRect/>
          <a:stretch>
            <a:fillRect/>
          </a:stretch>
        </p:blipFill>
        <p:spPr>
          <a:xfrm rot="0" flipV="0" flipH="0">
            <a:off x="1485900" y="3949700"/>
            <a:ext cx="11722100" cy="38100"/>
          </a:xfrm>
          <a:prstGeom prst="rect">
            <a:avLst/>
          </a:prstGeom>
        </p:spPr>
      </p:pic>
      <p:sp>
        <p:nvSpPr>
          <p:cNvPr id="605" name="Object 605"/>
          <p:cNvSpPr txBox="1"/>
          <p:nvPr/>
        </p:nvSpPr>
        <p:spPr>
          <a:xfrm>
            <a:off x="3325415" y="5250370"/>
            <a:ext cx="3407400" cy="4572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3000" i="0" b="0" dirty="0" smtClean="0" lang="zh-CN">
                <a:solidFill>
                  <a:srgbClr val="0E1021"/>
                </a:solidFill>
                <a:latin typeface="SourceHanSansSC-Bold"/>
                <a:ea typeface="SourceHanSansSC-Bold"/>
              </a:rPr>
              <a:t>Data structure</a:t>
            </a:r>
            <a:endParaRPr lang="zh-CN" altLang="en-US"/>
          </a:p>
        </p:txBody>
      </p:sp>
      <p:pic>
        <p:nvPicPr>
          <p:cNvPr id="606" name="image 606"/>
          <p:cNvPicPr>
            <a:picLocks noChangeAspect="1"/>
          </p:cNvPicPr>
          <p:nvPr/>
        </p:nvPicPr>
        <p:blipFill>
          <a:blip r:embed="rId606">
                </a:blip>
          <a:srcRect/>
          <a:stretch>
            <a:fillRect/>
          </a:stretch>
        </p:blipFill>
        <p:spPr>
          <a:xfrm rot="0" flipV="0" flipH="0">
            <a:off x="2012949" y="4673600"/>
            <a:ext cx="10668000" cy="8356600"/>
          </a:xfrm>
          <a:prstGeom prst="rect">
            <a:avLst/>
          </a:prstGeom>
        </p:spPr>
      </p:pic>
      <p:pic>
        <p:nvPicPr>
          <p:cNvPr id="607" name="image 607"/>
          <p:cNvPicPr>
            <a:picLocks noChangeAspect="1"/>
          </p:cNvPicPr>
          <p:nvPr/>
        </p:nvPicPr>
        <p:blipFill>
          <a:blip r:embed="rId607">
                </a:blip>
          <a:srcRect/>
          <a:stretch>
            <a:fillRect/>
          </a:stretch>
        </p:blipFill>
        <p:spPr>
          <a:xfrm rot="0" flipV="0" flipH="0">
            <a:off x="15478261" y="2628596"/>
            <a:ext cx="4914900" cy="647700"/>
          </a:xfrm>
          <a:prstGeom prst="rect">
            <a:avLst/>
          </a:prstGeom>
        </p:spPr>
      </p:pic>
      <p:pic>
        <p:nvPicPr>
          <p:cNvPr id="608" name="image 608"/>
          <p:cNvPicPr>
            <a:picLocks noChangeAspect="1"/>
          </p:cNvPicPr>
          <p:nvPr/>
        </p:nvPicPr>
        <p:blipFill>
          <a:blip r:embed="rId608">
                </a:blip>
          <a:srcRect/>
          <a:stretch>
            <a:fillRect/>
          </a:stretch>
        </p:blipFill>
        <p:spPr>
          <a:xfrm rot="0" flipV="0" flipH="0">
            <a:off x="15478261" y="3847796"/>
            <a:ext cx="152400" cy="152400"/>
          </a:xfrm>
          <a:prstGeom prst="rect">
            <a:avLst/>
          </a:prstGeom>
        </p:spPr>
      </p:pic>
      <p:sp>
        <p:nvSpPr>
          <p:cNvPr id="609" name="Object 609"/>
          <p:cNvSpPr txBox="1"/>
          <p:nvPr/>
        </p:nvSpPr>
        <p:spPr>
          <a:xfrm>
            <a:off x="15621467" y="2644976"/>
            <a:ext cx="2053656" cy="4572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3000" i="0" b="1" dirty="0" smtClean="0" lang="zh-CN">
                <a:solidFill>
                  <a:srgbClr val="0E1021"/>
                </a:solidFill>
                <a:latin typeface="OPPOSans-H"/>
                <a:ea typeface="OPPOSans-H"/>
              </a:rPr>
              <a:t>数据结果</a:t>
            </a:r>
            <a:endParaRPr lang="zh-CN" altLang="en-US"/>
          </a:p>
        </p:txBody>
      </p:sp>
      <p:sp>
        <p:nvSpPr>
          <p:cNvPr id="6010" name="Object 6010"/>
          <p:cNvSpPr txBox="1"/>
          <p:nvPr/>
        </p:nvSpPr>
        <p:spPr>
          <a:xfrm>
            <a:off x="15628026" y="3663642"/>
            <a:ext cx="7832253" cy="14859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2500" i="0" b="0" dirty="0" smtClean="0" lang="zh-CN">
                <a:solidFill>
                  <a:srgbClr val="FEFBFB"/>
                </a:solidFill>
                <a:latin typeface="OPPOSans-R"/>
                <a:ea typeface="OPPOSans-R"/>
              </a:rPr>
              <a:t>从数据中可以看出，植物、宠物和才艺的平均跳出率比较高，汽车相关的跳出率较低，由此可看出用户对于植物、宠物、才艺的关注度并不高，可以参照竞品的数据，来进行我们内容的规划，不走冤枉路。</a:t>
            </a:r>
            <a:endParaRPr lang="zh-CN" altLang="en-US"/>
          </a:p>
        </p:txBody>
      </p:sp>
      <p:pic>
        <p:nvPicPr>
          <p:cNvPr id="6011" name="image 6011"/>
          <p:cNvPicPr>
            <a:picLocks noChangeAspect="1"/>
          </p:cNvPicPr>
          <p:nvPr/>
        </p:nvPicPr>
        <p:blipFill>
          <a:blip r:embed="rId6011">
                </a:blip>
          <a:srcRect/>
          <a:stretch>
            <a:fillRect/>
          </a:stretch>
        </p:blipFill>
        <p:spPr>
          <a:xfrm rot="0" flipV="0" flipH="0">
            <a:off x="15958423" y="6057206"/>
            <a:ext cx="6852729" cy="6852729"/>
          </a:xfrm>
          <a:prstGeom prst="rect">
            <a:avLst/>
          </a:prstGeom>
        </p:spPr>
      </p:pic>
      <p:grpSp>
        <p:nvGrpSpPr>
          <p:cNvPr id="6012" name="组合 6012"/>
          <p:cNvGrpSpPr/>
          <p:nvPr/>
        </p:nvGrpSpPr>
        <p:grpSpPr>
          <a:xfrm>
            <a:off x="1485900" y="999324"/>
            <a:ext cx="11756311" cy="1963751"/>
            <a:chOff x="1485900" y="999324"/>
            <a:chExt cx="11756311" cy="1963751"/>
          </a:xfrm>
        </p:grpSpPr>
        <p:sp>
          <p:nvSpPr>
            <p:cNvPr id="6013" name="Object 6013"/>
            <p:cNvSpPr txBox="1"/>
            <p:nvPr/>
          </p:nvSpPr>
          <p:spPr>
            <a:xfrm>
              <a:off x="1384300" y="923124"/>
              <a:ext cx="6830892" cy="850900"/>
            </a:xfrm>
            <a:prstGeom prst="rect">
              <a:avLst/>
            </a:prstGeom>
          </p:spPr>
          <p:txBody>
            <a:bodyPr vert="horz" anchor="t" rtlCol="0" anchorCtr="0">
              <a:noAutofit/>
            </a:bodyPr>
            <a:lstStyle/>
            <a:p>
              <a:pPr algn="l">
                <a:lnSpc>
                  <a:spcPct val="100000"/>
                </a:lnSpc>
              </a:pPr>
              <a:r>
                <a:rPr sz="5600" i="0" b="1" dirty="0" smtClean="0" lang="zh-CN">
                  <a:solidFill>
                    <a:srgbClr val="FFFFFF"/>
                  </a:solidFill>
                  <a:latin typeface="OPPOSans-H"/>
                  <a:ea typeface="OPPOSans-H"/>
                </a:rPr>
                <a:t>SHORT VIDEO</a:t>
              </a:r>
              <a:endParaRPr lang="zh-CN" altLang="en-US"/>
            </a:p>
          </p:txBody>
        </p:sp>
        <p:pic>
          <p:nvPicPr>
            <p:cNvPr id="6014" name="image 6014"/>
            <p:cNvPicPr>
              <a:picLocks noChangeAspect="1"/>
            </p:cNvPicPr>
            <p:nvPr/>
          </p:nvPicPr>
          <p:blipFill>
            <a:blip r:embed="rId6014">
                </a:blip>
            <a:srcRect/>
            <a:stretch>
              <a:fillRect/>
            </a:stretch>
          </p:blipFill>
          <p:spPr>
            <a:xfrm rot="0" flipV="0" flipH="0">
              <a:off x="1532811" y="1976920"/>
              <a:ext cx="6337300" cy="101600"/>
            </a:xfrm>
            <a:prstGeom prst="rect">
              <a:avLst/>
            </a:prstGeom>
          </p:spPr>
        </p:pic>
        <p:pic>
          <p:nvPicPr>
            <p:cNvPr id="6015" name="image 6015"/>
            <p:cNvPicPr>
              <a:picLocks noChangeAspect="1"/>
            </p:cNvPicPr>
            <p:nvPr/>
          </p:nvPicPr>
          <p:blipFill>
            <a:blip r:embed="rId6015">
                </a:blip>
            <a:srcRect/>
            <a:stretch>
              <a:fillRect/>
            </a:stretch>
          </p:blipFill>
          <p:spPr>
            <a:xfrm rot="0" flipV="0" flipH="0">
              <a:off x="11616611" y="1976920"/>
              <a:ext cx="1625600" cy="101600"/>
            </a:xfrm>
            <a:prstGeom prst="rect">
              <a:avLst/>
            </a:prstGeom>
          </p:spPr>
        </p:pic>
        <p:sp>
          <p:nvSpPr>
            <p:cNvPr id="6016" name="Object 6016"/>
            <p:cNvSpPr txBox="1"/>
            <p:nvPr/>
          </p:nvSpPr>
          <p:spPr>
            <a:xfrm>
              <a:off x="1400594" y="2086775"/>
              <a:ext cx="7013237" cy="800100"/>
            </a:xfrm>
            <a:prstGeom prst="rect">
              <a:avLst/>
            </a:prstGeom>
          </p:spPr>
          <p:txBody>
            <a:bodyPr vert="horz" anchor="t" rtlCol="0" anchorCtr="0">
              <a:noAutofit/>
            </a:bodyPr>
            <a:lstStyle/>
            <a:p>
              <a:pPr algn="l">
                <a:lnSpc>
                  <a:spcPct val="108333"/>
                </a:lnSpc>
              </a:pPr>
              <a:r>
                <a:rPr sz="4800" i="0" b="1" dirty="0" smtClean="0" lang="zh-CN">
                  <a:solidFill>
                    <a:srgbClr val="2DE48C"/>
                  </a:solidFill>
                  <a:latin typeface="OPPOSans-H"/>
                  <a:ea typeface="OPPOSans-H"/>
                </a:rPr>
                <a:t>SUMMARY REPORT</a:t>
              </a:r>
              <a:endParaRPr lang="zh-CN" altLang="en-US"/>
            </a:p>
          </p:txBody>
        </p:sp>
        <p:sp>
          <p:nvSpPr>
            <p:cNvPr id="6017" name="Object 6017"/>
            <p:cNvSpPr txBox="1"/>
            <p:nvPr/>
          </p:nvSpPr>
          <p:spPr>
            <a:xfrm>
              <a:off x="7717711" y="1761066"/>
              <a:ext cx="4013941" cy="393700"/>
            </a:xfrm>
            <a:prstGeom prst="rect">
              <a:avLst/>
            </a:prstGeom>
          </p:spPr>
          <p:txBody>
            <a:bodyPr vert="horz" anchor="t" rtlCol="0" anchorCtr="0">
              <a:noAutofit/>
            </a:bodyPr>
            <a:lstStyle/>
            <a:p>
              <a:pPr algn="ctr">
                <a:lnSpc>
                  <a:spcPct val="100000"/>
                </a:lnSpc>
              </a:pPr>
              <a:r>
                <a:rPr sz="2500" i="0" b="0" dirty="0" smtClean="0" lang="zh-CN">
                  <a:solidFill>
                    <a:srgbClr val="FFFFFF"/>
                  </a:solidFill>
                  <a:latin typeface="OPPOSans-R"/>
                  <a:ea typeface="OPPOSans-R"/>
                </a:rPr>
                <a:t>竞 / 品 / 总 / 结 / 报 / 告</a:t>
              </a:r>
              <a:endParaRPr lang="zh-CN" altLang="en-US"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0E0F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image 701"/>
          <p:cNvPicPr>
            <a:picLocks noChangeAspect="1"/>
          </p:cNvPicPr>
          <p:nvPr/>
        </p:nvPicPr>
        <p:blipFill>
          <a:blip r:embed="rId701">
                </a:blip>
          <a:srcRect/>
          <a:stretch>
            <a:fillRect/>
          </a:stretch>
        </p:blipFill>
        <p:spPr>
          <a:xfrm rot="0" flipV="0" flipH="0">
            <a:off x="-12700" y="3708400"/>
            <a:ext cx="24409400" cy="5727700"/>
          </a:xfrm>
          <a:prstGeom prst="rect">
            <a:avLst/>
          </a:prstGeom>
        </p:spPr>
      </p:pic>
      <p:pic>
        <p:nvPicPr>
          <p:cNvPr id="702" name="image 702"/>
          <p:cNvPicPr>
            <a:picLocks noChangeAspect="1"/>
          </p:cNvPicPr>
          <p:nvPr/>
        </p:nvPicPr>
        <p:blipFill>
          <a:blip r:embed="rId702">
                </a:blip>
          <a:srcRect/>
          <a:stretch>
            <a:fillRect/>
          </a:stretch>
        </p:blipFill>
        <p:spPr>
          <a:xfrm rot="0" flipV="0" flipH="0">
            <a:off x="10718800" y="12801600"/>
            <a:ext cx="7023100" cy="114300"/>
          </a:xfrm>
          <a:prstGeom prst="rect">
            <a:avLst/>
          </a:prstGeom>
        </p:spPr>
      </p:pic>
      <p:pic>
        <p:nvPicPr>
          <p:cNvPr id="703" name="image 703"/>
          <p:cNvPicPr>
            <a:picLocks noChangeAspect="1"/>
          </p:cNvPicPr>
          <p:nvPr/>
        </p:nvPicPr>
        <p:blipFill>
          <a:blip r:embed="rId703">
                </a:blip>
          <a:srcRect/>
          <a:stretch>
            <a:fillRect/>
          </a:stretch>
        </p:blipFill>
        <p:spPr>
          <a:xfrm rot="0" flipV="0" flipH="0">
            <a:off x="21869400" y="12801600"/>
            <a:ext cx="1816100" cy="114300"/>
          </a:xfrm>
          <a:prstGeom prst="rect">
            <a:avLst/>
          </a:prstGeom>
        </p:spPr>
      </p:pic>
      <p:sp>
        <p:nvSpPr>
          <p:cNvPr id="704" name="Object 704"/>
          <p:cNvSpPr txBox="1"/>
          <p:nvPr/>
        </p:nvSpPr>
        <p:spPr>
          <a:xfrm>
            <a:off x="17733667" y="12598400"/>
            <a:ext cx="4150211" cy="4191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ctr">
              <a:lnSpc>
                <a:spcPct val="100000"/>
              </a:lnSpc>
            </a:pPr>
            <a:r>
              <a:rPr sz="2760" i="0" b="0" dirty="0" smtClean="0" lang="zh-CN">
                <a:solidFill>
                  <a:srgbClr val="FFFFFF"/>
                </a:solidFill>
                <a:latin typeface="OPPOSans-R"/>
                <a:ea typeface="OPPOSans-R"/>
              </a:rPr>
              <a:t>竞 / 品 / 总 / 结 / 报 / 告</a:t>
            </a:r>
            <a:endParaRPr lang="zh-CN" altLang="en-US"/>
          </a:p>
        </p:txBody>
      </p:sp>
      <p:pic>
        <p:nvPicPr>
          <p:cNvPr id="705" name="image 705"/>
          <p:cNvPicPr>
            <a:picLocks noChangeAspect="1"/>
          </p:cNvPicPr>
          <p:nvPr/>
        </p:nvPicPr>
        <p:blipFill>
          <a:blip r:embed="rId705">
                </a:blip>
          <a:srcRect/>
          <a:stretch>
            <a:fillRect/>
          </a:stretch>
        </p:blipFill>
        <p:spPr>
          <a:xfrm rot="0" flipV="0" flipH="0">
            <a:off x="0" y="2082800"/>
            <a:ext cx="4711700" cy="9563100"/>
          </a:xfrm>
          <a:prstGeom prst="rect">
            <a:avLst/>
          </a:prstGeom>
        </p:spPr>
      </p:pic>
      <p:pic>
        <p:nvPicPr>
          <p:cNvPr id="706" name="image 706"/>
          <p:cNvPicPr>
            <a:picLocks noChangeAspect="1"/>
          </p:cNvPicPr>
          <p:nvPr/>
        </p:nvPicPr>
        <p:blipFill>
          <a:blip r:embed="rId706">
                </a:blip>
          <a:srcRect/>
          <a:stretch>
            <a:fillRect/>
          </a:stretch>
        </p:blipFill>
        <p:spPr>
          <a:xfrm rot="0" flipV="0" flipH="0">
            <a:off x="889000" y="876300"/>
            <a:ext cx="3733800" cy="508000"/>
          </a:xfrm>
          <a:prstGeom prst="rect">
            <a:avLst/>
          </a:prstGeom>
        </p:spPr>
      </p:pic>
      <p:sp>
        <p:nvSpPr>
          <p:cNvPr id="707" name="Object 707"/>
          <p:cNvSpPr txBox="1"/>
          <p:nvPr/>
        </p:nvSpPr>
        <p:spPr>
          <a:xfrm>
            <a:off x="13021756" y="5727700"/>
            <a:ext cx="7597806" cy="17780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59166"/>
              </a:lnSpc>
            </a:pPr>
            <a:r>
              <a:rPr sz="11760" i="0" b="1" dirty="0" smtClean="0" lang="zh-CN">
                <a:solidFill>
                  <a:srgbClr val="2DE48C"/>
                </a:solidFill>
                <a:latin typeface="OPPOSans-H"/>
                <a:ea typeface="OPPOSans-H"/>
              </a:rPr>
              <a:t>THANKS</a:t>
            </a:r>
            <a:r>
              <a:rPr sz="8220" i="0" b="1" dirty="0" smtClean="0" lang="zh-CN">
                <a:solidFill>
                  <a:srgbClr val="2DE48C"/>
                </a:solidFill>
                <a:latin typeface="OPPOSans-H"/>
                <a:ea typeface="OPPOSans-H"/>
              </a:rPr>
              <a:t> </a:t>
            </a:r>
            <a:r>
              <a:rPr sz="3920" i="0" b="1" dirty="0" smtClean="0" lang="zh-CN">
                <a:solidFill>
                  <a:srgbClr val="2DE48C"/>
                </a:solidFill>
                <a:latin typeface="OPPOSans-H"/>
                <a:ea typeface="OPPOSans-H"/>
              </a:rPr>
              <a:t>for watching</a:t>
            </a:r>
            <a:endParaRPr lang="zh-CN" altLang="en-US"/>
          </a:p>
        </p:txBody>
      </p:sp>
      <p:sp>
        <p:nvSpPr>
          <p:cNvPr id="709" name="Object 709"/>
          <p:cNvSpPr txBox="1"/>
          <p:nvPr/>
        </p:nvSpPr>
        <p:spPr>
          <a:xfrm>
            <a:off x="1838904" y="5619750"/>
            <a:ext cx="10537755" cy="17907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11800" i="0" b="1" dirty="0" smtClean="0" lang="zh-CN">
                <a:solidFill>
                  <a:srgbClr val="FFFFFF"/>
                </a:solidFill>
                <a:latin typeface="OPPOSans-M"/>
                <a:ea typeface="OPPOSans-M"/>
              </a:rPr>
              <a:t>感谢您的观看</a:t>
            </a:r>
            <a:endParaRPr lang="zh-CN" altLang="en-US"/>
          </a:p>
        </p:txBody>
      </p:sp>
      <p:pic>
        <p:nvPicPr>
          <p:cNvPr id="7010" name="image 7010"/>
          <p:cNvPicPr>
            <a:picLocks noChangeAspect="1"/>
          </p:cNvPicPr>
          <p:nvPr/>
        </p:nvPicPr>
        <p:blipFill>
          <a:blip r:embed="rId7010">
                </a:blip>
          <a:srcRect/>
          <a:stretch>
            <a:fillRect/>
          </a:stretch>
        </p:blipFill>
        <p:spPr>
          <a:xfrm rot="0" flipV="0" flipH="0">
            <a:off x="11938000" y="5384800"/>
            <a:ext cx="50800" cy="2476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</PresentationFormat>
  <Paragraphs>0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Slide 1</vt:lpstr>
    </vt:vector>
  </TitlesOfParts>
  <Company>稿定设计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稿定设计 ppt</dc:title>
  <dc:subject>www.gaoding.com</dc:subject>
  <dc:creator>稿定设计</dc:creator>
  <cp:lastModifiedBy>稿定设计</cp:lastModifiedBy>
  <cp:revision>1</cp:revision>
  <dcterms:created xsi:type="dcterms:W3CDTF">2020-12-02T14:38:28.719Z</dcterms:created>
  <dcterms:modified xsi:type="dcterms:W3CDTF">2020-12-02T14:38:28.719Z</dcterms:modified>
</cp:coreProperties>
</file>